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17" r:id="rId4"/>
  </p:sldMasterIdLst>
  <p:notesMasterIdLst>
    <p:notesMasterId r:id="rId28"/>
  </p:notesMasterIdLst>
  <p:handoutMasterIdLst>
    <p:handoutMasterId r:id="rId29"/>
  </p:handoutMasterIdLst>
  <p:sldIdLst>
    <p:sldId id="258" r:id="rId5"/>
    <p:sldId id="261" r:id="rId6"/>
    <p:sldId id="286" r:id="rId7"/>
    <p:sldId id="299" r:id="rId8"/>
    <p:sldId id="294" r:id="rId9"/>
    <p:sldId id="301" r:id="rId10"/>
    <p:sldId id="308" r:id="rId11"/>
    <p:sldId id="302" r:id="rId12"/>
    <p:sldId id="309" r:id="rId13"/>
    <p:sldId id="310" r:id="rId14"/>
    <p:sldId id="311" r:id="rId15"/>
    <p:sldId id="315" r:id="rId16"/>
    <p:sldId id="295" r:id="rId17"/>
    <p:sldId id="296" r:id="rId18"/>
    <p:sldId id="304" r:id="rId19"/>
    <p:sldId id="313" r:id="rId20"/>
    <p:sldId id="312" r:id="rId21"/>
    <p:sldId id="314" r:id="rId22"/>
    <p:sldId id="293" r:id="rId23"/>
    <p:sldId id="298" r:id="rId24"/>
    <p:sldId id="297" r:id="rId25"/>
    <p:sldId id="303" r:id="rId26"/>
    <p:sldId id="290" r:id="rId27"/>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6FE264-89FB-49DE-A183-9CABE337DDB9}" v="5697" dt="2023-12-16T16:36:40.972"/>
    <p1510:client id="{CABD894D-FCE0-48E9-979D-1C52F242B17D}" v="2771" vWet="2773" dt="2023-12-16T16:35:30.9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97" autoAdjust="0"/>
    <p:restoredTop sz="94639" autoAdjust="0"/>
  </p:normalViewPr>
  <p:slideViewPr>
    <p:cSldViewPr snapToGrid="0">
      <p:cViewPr>
        <p:scale>
          <a:sx n="100" d="100"/>
          <a:sy n="100" d="100"/>
        </p:scale>
        <p:origin x="404" y="48"/>
      </p:cViewPr>
      <p:guideLst/>
    </p:cSldViewPr>
  </p:slideViewPr>
  <p:notesTextViewPr>
    <p:cViewPr>
      <p:scale>
        <a:sx n="1" d="1"/>
        <a:sy n="1" d="1"/>
      </p:scale>
      <p:origin x="0" y="0"/>
    </p:cViewPr>
  </p:notesTextViewPr>
  <p:notesViewPr>
    <p:cSldViewPr snapToGrid="0">
      <p:cViewPr varScale="1">
        <p:scale>
          <a:sx n="89" d="100"/>
          <a:sy n="89" d="100"/>
        </p:scale>
        <p:origin x="3798"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623AA0E9-8CD0-4A6E-A65E-A06028B83F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dirty="0"/>
          </a:p>
        </p:txBody>
      </p:sp>
      <p:sp>
        <p:nvSpPr>
          <p:cNvPr id="3" name="Segnaposto data 2">
            <a:extLst>
              <a:ext uri="{FF2B5EF4-FFF2-40B4-BE49-F238E27FC236}">
                <a16:creationId xmlns:a16="http://schemas.microsoft.com/office/drawing/2014/main" id="{D5E2408B-C9AB-4665-AC99-B057BD0A43D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6FC0A7B-6666-4F41-AD03-C74B76B10001}" type="datetime1">
              <a:rPr lang="it-IT" smtClean="0"/>
              <a:t>16/12/2023</a:t>
            </a:fld>
            <a:endParaRPr lang="it-IT" dirty="0"/>
          </a:p>
        </p:txBody>
      </p:sp>
      <p:sp>
        <p:nvSpPr>
          <p:cNvPr id="4" name="Segnaposto piè di pagina 3">
            <a:extLst>
              <a:ext uri="{FF2B5EF4-FFF2-40B4-BE49-F238E27FC236}">
                <a16:creationId xmlns:a16="http://schemas.microsoft.com/office/drawing/2014/main" id="{8CD1B215-531B-4869-BD98-BD3B1390B1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dirty="0"/>
          </a:p>
        </p:txBody>
      </p:sp>
      <p:sp>
        <p:nvSpPr>
          <p:cNvPr id="5" name="Segnaposto numero diapositiva 4">
            <a:extLst>
              <a:ext uri="{FF2B5EF4-FFF2-40B4-BE49-F238E27FC236}">
                <a16:creationId xmlns:a16="http://schemas.microsoft.com/office/drawing/2014/main" id="{60B53F21-4D67-455D-8074-E9E6EC26FA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2858E0-3D38-47B7-97D4-4FE08D90D359}" type="slidenum">
              <a:rPr lang="it-IT" smtClean="0"/>
              <a:t>‹N›</a:t>
            </a:fld>
            <a:endParaRPr lang="it-IT" dirty="0"/>
          </a:p>
        </p:txBody>
      </p:sp>
    </p:spTree>
    <p:extLst>
      <p:ext uri="{BB962C8B-B14F-4D97-AF65-F5344CB8AC3E}">
        <p14:creationId xmlns:p14="http://schemas.microsoft.com/office/powerpoint/2010/main" val="282144333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svg>
</file>

<file path=ppt/media/image21.png>
</file>

<file path=ppt/media/image22.png>
</file>

<file path=ppt/media/image23.png>
</file>

<file path=ppt/media/image24.svg>
</file>

<file path=ppt/media/image3.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0E367B-2E0B-461C-8280-86016408BD7C}" type="datetime1">
              <a:rPr lang="it-IT" smtClean="0"/>
              <a:pPr/>
              <a:t>16/12/2023</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dirty="0"/>
              <a:t>Fare clic per modificare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84ECAD9-32EE-4091-BDA5-6BD15ACC5E58}" type="slidenum">
              <a:rPr lang="it-IT" noProof="0" smtClean="0"/>
              <a:t>‹N›</a:t>
            </a:fld>
            <a:endParaRPr lang="it-IT" noProof="0" dirty="0"/>
          </a:p>
        </p:txBody>
      </p:sp>
    </p:spTree>
    <p:extLst>
      <p:ext uri="{BB962C8B-B14F-4D97-AF65-F5344CB8AC3E}">
        <p14:creationId xmlns:p14="http://schemas.microsoft.com/office/powerpoint/2010/main" val="110661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284ECAD9-32EE-4091-BDA5-6BD15ACC5E58}" type="slidenum">
              <a:rPr lang="it-IT" smtClean="0"/>
              <a:t>1</a:t>
            </a:fld>
            <a:endParaRPr lang="it-IT" dirty="0"/>
          </a:p>
        </p:txBody>
      </p:sp>
    </p:spTree>
    <p:extLst>
      <p:ext uri="{BB962C8B-B14F-4D97-AF65-F5344CB8AC3E}">
        <p14:creationId xmlns:p14="http://schemas.microsoft.com/office/powerpoint/2010/main" val="2215981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10</a:t>
            </a:fld>
            <a:endParaRPr lang="it-IT" dirty="0"/>
          </a:p>
        </p:txBody>
      </p:sp>
    </p:spTree>
    <p:extLst>
      <p:ext uri="{BB962C8B-B14F-4D97-AF65-F5344CB8AC3E}">
        <p14:creationId xmlns:p14="http://schemas.microsoft.com/office/powerpoint/2010/main" val="36647059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11</a:t>
            </a:fld>
            <a:endParaRPr lang="it-IT" dirty="0"/>
          </a:p>
        </p:txBody>
      </p:sp>
    </p:spTree>
    <p:extLst>
      <p:ext uri="{BB962C8B-B14F-4D97-AF65-F5344CB8AC3E}">
        <p14:creationId xmlns:p14="http://schemas.microsoft.com/office/powerpoint/2010/main" val="18058949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12</a:t>
            </a:fld>
            <a:endParaRPr lang="it-IT" dirty="0"/>
          </a:p>
        </p:txBody>
      </p:sp>
    </p:spTree>
    <p:extLst>
      <p:ext uri="{BB962C8B-B14F-4D97-AF65-F5344CB8AC3E}">
        <p14:creationId xmlns:p14="http://schemas.microsoft.com/office/powerpoint/2010/main" val="2087119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13</a:t>
            </a:fld>
            <a:endParaRPr lang="it-IT" dirty="0"/>
          </a:p>
        </p:txBody>
      </p:sp>
    </p:spTree>
    <p:extLst>
      <p:ext uri="{BB962C8B-B14F-4D97-AF65-F5344CB8AC3E}">
        <p14:creationId xmlns:p14="http://schemas.microsoft.com/office/powerpoint/2010/main" val="22469116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14</a:t>
            </a:fld>
            <a:endParaRPr lang="it-IT" dirty="0"/>
          </a:p>
        </p:txBody>
      </p:sp>
    </p:spTree>
    <p:extLst>
      <p:ext uri="{BB962C8B-B14F-4D97-AF65-F5344CB8AC3E}">
        <p14:creationId xmlns:p14="http://schemas.microsoft.com/office/powerpoint/2010/main" val="462456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15</a:t>
            </a:fld>
            <a:endParaRPr lang="it-IT" dirty="0"/>
          </a:p>
        </p:txBody>
      </p:sp>
    </p:spTree>
    <p:extLst>
      <p:ext uri="{BB962C8B-B14F-4D97-AF65-F5344CB8AC3E}">
        <p14:creationId xmlns:p14="http://schemas.microsoft.com/office/powerpoint/2010/main" val="929007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16</a:t>
            </a:fld>
            <a:endParaRPr lang="it-IT" dirty="0"/>
          </a:p>
        </p:txBody>
      </p:sp>
    </p:spTree>
    <p:extLst>
      <p:ext uri="{BB962C8B-B14F-4D97-AF65-F5344CB8AC3E}">
        <p14:creationId xmlns:p14="http://schemas.microsoft.com/office/powerpoint/2010/main" val="3173911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17</a:t>
            </a:fld>
            <a:endParaRPr lang="it-IT" dirty="0"/>
          </a:p>
        </p:txBody>
      </p:sp>
    </p:spTree>
    <p:extLst>
      <p:ext uri="{BB962C8B-B14F-4D97-AF65-F5344CB8AC3E}">
        <p14:creationId xmlns:p14="http://schemas.microsoft.com/office/powerpoint/2010/main" val="2441224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18</a:t>
            </a:fld>
            <a:endParaRPr lang="it-IT" dirty="0"/>
          </a:p>
        </p:txBody>
      </p:sp>
    </p:spTree>
    <p:extLst>
      <p:ext uri="{BB962C8B-B14F-4D97-AF65-F5344CB8AC3E}">
        <p14:creationId xmlns:p14="http://schemas.microsoft.com/office/powerpoint/2010/main" val="31785017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284ECAD9-32EE-4091-BDA5-6BD15ACC5E58}" type="slidenum">
              <a:rPr lang="it-IT" smtClean="0"/>
              <a:t>19</a:t>
            </a:fld>
            <a:endParaRPr lang="it-IT" dirty="0"/>
          </a:p>
        </p:txBody>
      </p:sp>
    </p:spTree>
    <p:extLst>
      <p:ext uri="{BB962C8B-B14F-4D97-AF65-F5344CB8AC3E}">
        <p14:creationId xmlns:p14="http://schemas.microsoft.com/office/powerpoint/2010/main" val="937046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284ECAD9-32EE-4091-BDA5-6BD15ACC5E58}" type="slidenum">
              <a:rPr lang="it-IT" smtClean="0"/>
              <a:t>2</a:t>
            </a:fld>
            <a:endParaRPr lang="it-IT" dirty="0"/>
          </a:p>
        </p:txBody>
      </p:sp>
    </p:spTree>
    <p:extLst>
      <p:ext uri="{BB962C8B-B14F-4D97-AF65-F5344CB8AC3E}">
        <p14:creationId xmlns:p14="http://schemas.microsoft.com/office/powerpoint/2010/main" val="34553338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284ECAD9-32EE-4091-BDA5-6BD15ACC5E58}" type="slidenum">
              <a:rPr lang="it-IT" smtClean="0"/>
              <a:t>20</a:t>
            </a:fld>
            <a:endParaRPr lang="it-IT" dirty="0"/>
          </a:p>
        </p:txBody>
      </p:sp>
    </p:spTree>
    <p:extLst>
      <p:ext uri="{BB962C8B-B14F-4D97-AF65-F5344CB8AC3E}">
        <p14:creationId xmlns:p14="http://schemas.microsoft.com/office/powerpoint/2010/main" val="3633089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21</a:t>
            </a:fld>
            <a:endParaRPr lang="it-IT" dirty="0"/>
          </a:p>
        </p:txBody>
      </p:sp>
    </p:spTree>
    <p:extLst>
      <p:ext uri="{BB962C8B-B14F-4D97-AF65-F5344CB8AC3E}">
        <p14:creationId xmlns:p14="http://schemas.microsoft.com/office/powerpoint/2010/main" val="1583901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22</a:t>
            </a:fld>
            <a:endParaRPr lang="it-IT" dirty="0"/>
          </a:p>
        </p:txBody>
      </p:sp>
    </p:spTree>
    <p:extLst>
      <p:ext uri="{BB962C8B-B14F-4D97-AF65-F5344CB8AC3E}">
        <p14:creationId xmlns:p14="http://schemas.microsoft.com/office/powerpoint/2010/main" val="41649918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23</a:t>
            </a:fld>
            <a:endParaRPr lang="it-IT" dirty="0"/>
          </a:p>
        </p:txBody>
      </p:sp>
    </p:spTree>
    <p:extLst>
      <p:ext uri="{BB962C8B-B14F-4D97-AF65-F5344CB8AC3E}">
        <p14:creationId xmlns:p14="http://schemas.microsoft.com/office/powerpoint/2010/main" val="2916860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3</a:t>
            </a:fld>
            <a:endParaRPr lang="it-IT" dirty="0"/>
          </a:p>
        </p:txBody>
      </p:sp>
    </p:spTree>
    <p:extLst>
      <p:ext uri="{BB962C8B-B14F-4D97-AF65-F5344CB8AC3E}">
        <p14:creationId xmlns:p14="http://schemas.microsoft.com/office/powerpoint/2010/main" val="279250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4</a:t>
            </a:fld>
            <a:endParaRPr lang="it-IT" dirty="0"/>
          </a:p>
        </p:txBody>
      </p:sp>
    </p:spTree>
    <p:extLst>
      <p:ext uri="{BB962C8B-B14F-4D97-AF65-F5344CB8AC3E}">
        <p14:creationId xmlns:p14="http://schemas.microsoft.com/office/powerpoint/2010/main" val="84106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5</a:t>
            </a:fld>
            <a:endParaRPr lang="it-IT" dirty="0"/>
          </a:p>
        </p:txBody>
      </p:sp>
    </p:spTree>
    <p:extLst>
      <p:ext uri="{BB962C8B-B14F-4D97-AF65-F5344CB8AC3E}">
        <p14:creationId xmlns:p14="http://schemas.microsoft.com/office/powerpoint/2010/main" val="3923063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6</a:t>
            </a:fld>
            <a:endParaRPr lang="it-IT" dirty="0"/>
          </a:p>
        </p:txBody>
      </p:sp>
    </p:spTree>
    <p:extLst>
      <p:ext uri="{BB962C8B-B14F-4D97-AF65-F5344CB8AC3E}">
        <p14:creationId xmlns:p14="http://schemas.microsoft.com/office/powerpoint/2010/main" val="2176610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7</a:t>
            </a:fld>
            <a:endParaRPr lang="it-IT" dirty="0"/>
          </a:p>
        </p:txBody>
      </p:sp>
    </p:spTree>
    <p:extLst>
      <p:ext uri="{BB962C8B-B14F-4D97-AF65-F5344CB8AC3E}">
        <p14:creationId xmlns:p14="http://schemas.microsoft.com/office/powerpoint/2010/main" val="38363008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8</a:t>
            </a:fld>
            <a:endParaRPr lang="it-IT" dirty="0"/>
          </a:p>
        </p:txBody>
      </p:sp>
    </p:spTree>
    <p:extLst>
      <p:ext uri="{BB962C8B-B14F-4D97-AF65-F5344CB8AC3E}">
        <p14:creationId xmlns:p14="http://schemas.microsoft.com/office/powerpoint/2010/main" val="2614615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10"/>
          </p:nvPr>
        </p:nvSpPr>
        <p:spPr/>
        <p:txBody>
          <a:bodyPr rtlCol="0"/>
          <a:lstStyle/>
          <a:p>
            <a:pPr rtl="0"/>
            <a:fld id="{284ECAD9-32EE-4091-BDA5-6BD15ACC5E58}" type="slidenum">
              <a:rPr lang="it-IT" smtClean="0"/>
              <a:t>9</a:t>
            </a:fld>
            <a:endParaRPr lang="it-IT" dirty="0"/>
          </a:p>
        </p:txBody>
      </p:sp>
    </p:spTree>
    <p:extLst>
      <p:ext uri="{BB962C8B-B14F-4D97-AF65-F5344CB8AC3E}">
        <p14:creationId xmlns:p14="http://schemas.microsoft.com/office/powerpoint/2010/main" val="3310242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Diapositiva titolo">
    <p:spTree>
      <p:nvGrpSpPr>
        <p:cNvPr id="1" name=""/>
        <p:cNvGrpSpPr/>
        <p:nvPr/>
      </p:nvGrpSpPr>
      <p:grpSpPr>
        <a:xfrm>
          <a:off x="0" y="0"/>
          <a:ext cx="0" cy="0"/>
          <a:chOff x="0" y="0"/>
          <a:chExt cx="0" cy="0"/>
        </a:xfrm>
      </p:grpSpPr>
      <p:sp>
        <p:nvSpPr>
          <p:cNvPr id="11" name="Segnaposto immagine 9">
            <a:extLst>
              <a:ext uri="{FF2B5EF4-FFF2-40B4-BE49-F238E27FC236}">
                <a16:creationId xmlns:a16="http://schemas.microsoft.com/office/drawing/2014/main" id="{D1D313A2-A4D4-40DF-A0C2-C29F64168525}"/>
              </a:ext>
            </a:extLst>
          </p:cNvPr>
          <p:cNvSpPr>
            <a:spLocks noGrp="1"/>
          </p:cNvSpPr>
          <p:nvPr>
            <p:ph type="pic" sz="quarter" idx="13"/>
          </p:nvPr>
        </p:nvSpPr>
        <p:spPr>
          <a:xfrm>
            <a:off x="0" y="0"/>
            <a:ext cx="12192000" cy="6858000"/>
          </a:xfrm>
        </p:spPr>
        <p:txBody>
          <a:bodyPr rtlCol="0"/>
          <a:lstStyle/>
          <a:p>
            <a:pPr rtl="0"/>
            <a:r>
              <a:rPr lang="it-IT" noProof="0"/>
              <a:t>Fare clic sull'icona per inserire un'immagine</a:t>
            </a:r>
            <a:endParaRPr lang="it-IT" noProof="0" dirty="0"/>
          </a:p>
        </p:txBody>
      </p:sp>
      <p:sp>
        <p:nvSpPr>
          <p:cNvPr id="4" name="Segnaposto dat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BC5A5791-EFA9-42A2-8E0D-DBC7A027EB39}" type="datetime1">
              <a:rPr lang="it-IT" noProof="0" smtClean="0"/>
              <a:t>16/12/2023</a:t>
            </a:fld>
            <a:endParaRPr lang="it-IT" noProof="0" dirty="0"/>
          </a:p>
        </p:txBody>
      </p:sp>
      <p:sp>
        <p:nvSpPr>
          <p:cNvPr id="5" name="Segnaposto piè di pa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r>
              <a:rPr lang="it-IT" noProof="0" dirty="0"/>
              <a:t>Piè di pagina</a:t>
            </a:r>
          </a:p>
        </p:txBody>
      </p:sp>
      <p:sp>
        <p:nvSpPr>
          <p:cNvPr id="6" name="Segnaposto numero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
        <p:nvSpPr>
          <p:cNvPr id="3" name="Sottotitolo 2"/>
          <p:cNvSpPr>
            <a:spLocks noGrp="1"/>
          </p:cNvSpPr>
          <p:nvPr>
            <p:ph type="subTitle" idx="1"/>
          </p:nvPr>
        </p:nvSpPr>
        <p:spPr>
          <a:xfrm>
            <a:off x="1212850" y="4508500"/>
            <a:ext cx="5118100" cy="1279652"/>
          </a:xfrm>
        </p:spPr>
        <p:txBody>
          <a:bodyPr lIns="91440" rIns="91440" rtlCol="0">
            <a:normAutofit/>
          </a:bodyPr>
          <a:lstStyle>
            <a:lvl1pPr marL="0" indent="0" algn="l">
              <a:buNone/>
              <a:defRPr sz="24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it-IT" noProof="0"/>
              <a:t>Fare clic per modificare lo stile del sottotitolo dello schema</a:t>
            </a:r>
            <a:endParaRPr lang="it-IT" noProof="0" dirty="0"/>
          </a:p>
        </p:txBody>
      </p:sp>
      <p:sp>
        <p:nvSpPr>
          <p:cNvPr id="2" name="Titolo 1"/>
          <p:cNvSpPr>
            <a:spLocks noGrp="1"/>
          </p:cNvSpPr>
          <p:nvPr>
            <p:ph type="ctrTitle"/>
          </p:nvPr>
        </p:nvSpPr>
        <p:spPr>
          <a:xfrm>
            <a:off x="1212850" y="2057400"/>
            <a:ext cx="5118100" cy="1929066"/>
          </a:xfrm>
        </p:spPr>
        <p:txBody>
          <a:bodyPr rtlCol="0" anchor="b">
            <a:noAutofit/>
          </a:bodyPr>
          <a:lstStyle>
            <a:lvl1pPr algn="l">
              <a:lnSpc>
                <a:spcPct val="90000"/>
              </a:lnSpc>
              <a:defRPr sz="5400" b="1" spc="-50" baseline="0">
                <a:solidFill>
                  <a:schemeClr val="bg1"/>
                </a:solidFill>
                <a:latin typeface="+mn-lt"/>
              </a:defRPr>
            </a:lvl1pPr>
          </a:lstStyle>
          <a:p>
            <a:pPr rtl="0"/>
            <a:r>
              <a:rPr lang="it-IT" noProof="0"/>
              <a:t>Fare clic per modificare lo stile del titolo dello schema</a:t>
            </a:r>
            <a:endParaRPr lang="it-IT" noProof="0" dirty="0"/>
          </a:p>
        </p:txBody>
      </p:sp>
    </p:spTree>
    <p:extLst>
      <p:ext uri="{BB962C8B-B14F-4D97-AF65-F5344CB8AC3E}">
        <p14:creationId xmlns:p14="http://schemas.microsoft.com/office/powerpoint/2010/main" val="6727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8" name="Rettangolo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1092200" y="786383"/>
            <a:ext cx="3068833" cy="2093975"/>
          </a:xfrm>
        </p:spPr>
        <p:txBody>
          <a:bodyPr rtlCol="0" anchor="b">
            <a:normAutofit/>
          </a:bodyPr>
          <a:lstStyle>
            <a:lvl1pPr>
              <a:lnSpc>
                <a:spcPct val="90000"/>
              </a:lnSpc>
              <a:defRPr sz="3600" b="0">
                <a:solidFill>
                  <a:srgbClr val="FFFFFF"/>
                </a:solidFill>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a:xfrm>
            <a:off x="5458984" y="812800"/>
            <a:ext cx="5713841" cy="4868609"/>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testo 3"/>
          <p:cNvSpPr>
            <a:spLocks noGrp="1"/>
          </p:cNvSpPr>
          <p:nvPr>
            <p:ph type="body" sz="half" idx="2" hasCustomPrompt="1"/>
          </p:nvPr>
        </p:nvSpPr>
        <p:spPr>
          <a:xfrm>
            <a:off x="1092200" y="3043050"/>
            <a:ext cx="3068832" cy="2638359"/>
          </a:xfrm>
        </p:spPr>
        <p:txBody>
          <a:bodyPr lIns="91440" rIns="91440" rtlCol="0">
            <a:normAutofit/>
          </a:bodyPr>
          <a:lstStyle>
            <a:lvl1pPr marL="0" indent="0" rtl="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dirty="0"/>
              <a:t>Fare clic per modificare gli stili del testo dello schema</a:t>
            </a:r>
          </a:p>
        </p:txBody>
      </p:sp>
      <p:sp>
        <p:nvSpPr>
          <p:cNvPr id="9" name="Rettangolo 8">
            <a:extLst>
              <a:ext uri="{FF2B5EF4-FFF2-40B4-BE49-F238E27FC236}">
                <a16:creationId xmlns:a16="http://schemas.microsoft.com/office/drawing/2014/main" id="{4DC51BA7-A5A7-4A7F-A707-DBBDEA7705F3}"/>
              </a:ext>
            </a:extLst>
          </p:cNvPr>
          <p:cNvSpPr/>
          <p:nvPr userDrawn="1"/>
        </p:nvSpPr>
        <p:spPr>
          <a:xfrm>
            <a:off x="0" y="139700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11" name="Rettangolo 10">
            <a:extLst>
              <a:ext uri="{FF2B5EF4-FFF2-40B4-BE49-F238E27FC236}">
                <a16:creationId xmlns:a16="http://schemas.microsoft.com/office/drawing/2014/main" id="{D23174BA-29D0-4C1A-95C9-5A86FD25E47A}"/>
              </a:ext>
            </a:extLst>
          </p:cNvPr>
          <p:cNvSpPr/>
          <p:nvPr userDrawn="1"/>
        </p:nvSpPr>
        <p:spPr>
          <a:xfrm>
            <a:off x="5458983" y="624142"/>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FF17C169-DBE1-4B6A-9921-1E108A1C6C42}"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cxnSp>
        <p:nvCxnSpPr>
          <p:cNvPr id="15" name="Connecteur droit 19">
            <a:extLst>
              <a:ext uri="{FF2B5EF4-FFF2-40B4-BE49-F238E27FC236}">
                <a16:creationId xmlns:a16="http://schemas.microsoft.com/office/drawing/2014/main" id="{D84C14C5-D99C-45CD-8001-AC745F4FB49B}"/>
              </a:ext>
            </a:extLst>
          </p:cNvPr>
          <p:cNvCxnSpPr>
            <a:cxnSpLocks/>
          </p:cNvCxnSpPr>
          <p:nvPr userDrawn="1"/>
        </p:nvCxnSpPr>
        <p:spPr>
          <a:xfrm flipH="1">
            <a:off x="1092200" y="6446838"/>
            <a:ext cx="164343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Connecteur droit 19">
            <a:extLst>
              <a:ext uri="{FF2B5EF4-FFF2-40B4-BE49-F238E27FC236}">
                <a16:creationId xmlns:a16="http://schemas.microsoft.com/office/drawing/2014/main" id="{019842DD-D0AB-4E35-9AB2-7DBB6E266120}"/>
              </a:ext>
            </a:extLst>
          </p:cNvPr>
          <p:cNvCxnSpPr>
            <a:cxnSpLocks/>
          </p:cNvCxnSpPr>
          <p:nvPr userDrawn="1"/>
        </p:nvCxnSpPr>
        <p:spPr>
          <a:xfrm flipH="1">
            <a:off x="8420100" y="6429376"/>
            <a:ext cx="1000462"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Connecteur droit 19">
            <a:extLst>
              <a:ext uri="{FF2B5EF4-FFF2-40B4-BE49-F238E27FC236}">
                <a16:creationId xmlns:a16="http://schemas.microsoft.com/office/drawing/2014/main" id="{832851A7-B301-4616-9843-9A0D06646DFD}"/>
              </a:ext>
            </a:extLst>
          </p:cNvPr>
          <p:cNvCxnSpPr>
            <a:cxnSpLocks/>
          </p:cNvCxnSpPr>
          <p:nvPr userDrawn="1"/>
        </p:nvCxnSpPr>
        <p:spPr>
          <a:xfrm flipH="1" flipV="1">
            <a:off x="10765675" y="6446838"/>
            <a:ext cx="407258" cy="635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920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_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dat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6C0ABBAF-B24C-4448-B75C-ADB9350121F9}"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r>
              <a:rPr lang="it-IT" noProof="0" dirty="0"/>
              <a:t>Piè di pagina</a:t>
            </a:r>
          </a:p>
        </p:txBody>
      </p:sp>
      <p:sp>
        <p:nvSpPr>
          <p:cNvPr id="9" name="Segnaposto numero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1265082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Contenuto con didascalia">
    <p:spTree>
      <p:nvGrpSpPr>
        <p:cNvPr id="1" name=""/>
        <p:cNvGrpSpPr/>
        <p:nvPr/>
      </p:nvGrpSpPr>
      <p:grpSpPr>
        <a:xfrm>
          <a:off x="0" y="0"/>
          <a:ext cx="0" cy="0"/>
          <a:chOff x="0" y="0"/>
          <a:chExt cx="0" cy="0"/>
        </a:xfrm>
      </p:grpSpPr>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8" name="Rettangolo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contenuto 2"/>
          <p:cNvSpPr>
            <a:spLocks noGrp="1"/>
          </p:cNvSpPr>
          <p:nvPr>
            <p:ph idx="1"/>
          </p:nvPr>
        </p:nvSpPr>
        <p:spPr>
          <a:xfrm>
            <a:off x="5458984" y="497808"/>
            <a:ext cx="5713841" cy="4868609"/>
          </a:xfrm>
        </p:spPr>
        <p:txBody>
          <a:bodyPr rtlCol="0" anchor="ct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9" name="Rettangolo 8">
            <a:extLst>
              <a:ext uri="{FF2B5EF4-FFF2-40B4-BE49-F238E27FC236}">
                <a16:creationId xmlns:a16="http://schemas.microsoft.com/office/drawing/2014/main" id="{4DC51BA7-A5A7-4A7F-A707-DBBDEA7705F3}"/>
              </a:ext>
            </a:extLst>
          </p:cNvPr>
          <p:cNvSpPr/>
          <p:nvPr userDrawn="1"/>
        </p:nvSpPr>
        <p:spPr>
          <a:xfrm>
            <a:off x="0" y="2003424"/>
            <a:ext cx="1036320" cy="18573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11" name="Rettangolo 10">
            <a:extLst>
              <a:ext uri="{FF2B5EF4-FFF2-40B4-BE49-F238E27FC236}">
                <a16:creationId xmlns:a16="http://schemas.microsoft.com/office/drawing/2014/main" id="{D23174BA-29D0-4C1A-95C9-5A86FD25E47A}"/>
              </a:ext>
            </a:extLst>
          </p:cNvPr>
          <p:cNvSpPr/>
          <p:nvPr userDrawn="1"/>
        </p:nvSpPr>
        <p:spPr>
          <a:xfrm>
            <a:off x="5458983" y="377398"/>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26E56894-810F-46F6-9A4E-7CB650138CD2}"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5" name="Rettangolo 4">
            <a:extLst>
              <a:ext uri="{FF2B5EF4-FFF2-40B4-BE49-F238E27FC236}">
                <a16:creationId xmlns:a16="http://schemas.microsoft.com/office/drawing/2014/main" id="{6BC7DA98-7B92-4F45-80F8-1AEF72A601CF}"/>
              </a:ext>
            </a:extLst>
          </p:cNvPr>
          <p:cNvSpPr/>
          <p:nvPr userDrawn="1"/>
        </p:nvSpPr>
        <p:spPr>
          <a:xfrm>
            <a:off x="1078230" y="2003423"/>
            <a:ext cx="3576082" cy="185737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2" name="Titolo 1"/>
          <p:cNvSpPr>
            <a:spLocks noGrp="1"/>
          </p:cNvSpPr>
          <p:nvPr>
            <p:ph type="title"/>
          </p:nvPr>
        </p:nvSpPr>
        <p:spPr>
          <a:xfrm>
            <a:off x="1092200" y="1885125"/>
            <a:ext cx="3314700" cy="2093975"/>
          </a:xfrm>
        </p:spPr>
        <p:txBody>
          <a:bodyPr rtlCol="0" anchor="ctr">
            <a:normAutofit/>
          </a:bodyPr>
          <a:lstStyle>
            <a:lvl1pPr>
              <a:lnSpc>
                <a:spcPct val="90000"/>
              </a:lnSpc>
              <a:defRPr sz="4400" b="1">
                <a:solidFill>
                  <a:srgbClr val="FFFFFF"/>
                </a:solidFill>
                <a:latin typeface="+mn-lt"/>
              </a:defRPr>
            </a:lvl1pPr>
          </a:lstStyle>
          <a:p>
            <a:pPr rtl="0"/>
            <a:r>
              <a:rPr lang="it-IT" noProof="0"/>
              <a:t>Fare clic per modificare lo stile del titolo dello schema</a:t>
            </a:r>
            <a:endParaRPr lang="it-IT" noProof="0" dirty="0"/>
          </a:p>
        </p:txBody>
      </p:sp>
      <p:sp>
        <p:nvSpPr>
          <p:cNvPr id="18" name="Rettangolo 17">
            <a:extLst>
              <a:ext uri="{FF2B5EF4-FFF2-40B4-BE49-F238E27FC236}">
                <a16:creationId xmlns:a16="http://schemas.microsoft.com/office/drawing/2014/main" id="{DF96815B-4256-4CE0-9FCF-3A2967CF5792}"/>
              </a:ext>
            </a:extLst>
          </p:cNvPr>
          <p:cNvSpPr/>
          <p:nvPr userDrawn="1"/>
        </p:nvSpPr>
        <p:spPr>
          <a:xfrm>
            <a:off x="1092200" y="993775"/>
            <a:ext cx="1036320" cy="936626"/>
          </a:xfrm>
          <a:prstGeom prst="rect">
            <a:avLst/>
          </a:prstGeom>
          <a:solidFill>
            <a:schemeClr val="tx2">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1181282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Contenuto con didascalia">
    <p:spTree>
      <p:nvGrpSpPr>
        <p:cNvPr id="1" name=""/>
        <p:cNvGrpSpPr/>
        <p:nvPr/>
      </p:nvGrpSpPr>
      <p:grpSpPr>
        <a:xfrm>
          <a:off x="0" y="0"/>
          <a:ext cx="0" cy="0"/>
          <a:chOff x="0" y="0"/>
          <a:chExt cx="0" cy="0"/>
        </a:xfrm>
      </p:grpSpPr>
      <p:sp>
        <p:nvSpPr>
          <p:cNvPr id="18" name="Segnaposto immagine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rtlCol="0"/>
          <a:lstStyle>
            <a:lvl1pPr>
              <a:defRPr>
                <a:solidFill>
                  <a:schemeClr val="bg1"/>
                </a:solidFill>
              </a:defRPr>
            </a:lvl1pPr>
          </a:lstStyle>
          <a:p>
            <a:pPr rtl="0"/>
            <a:r>
              <a:rPr lang="it-IT" noProof="0"/>
              <a:t>Fare clic sull'icona per inserire un'immagine</a:t>
            </a:r>
            <a:endParaRPr lang="it-IT" noProof="0" dirty="0"/>
          </a:p>
        </p:txBody>
      </p:sp>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3" name="Segnaposto contenuto 2"/>
          <p:cNvSpPr>
            <a:spLocks noGrp="1"/>
          </p:cNvSpPr>
          <p:nvPr>
            <p:ph idx="1"/>
          </p:nvPr>
        </p:nvSpPr>
        <p:spPr>
          <a:xfrm>
            <a:off x="5458984" y="497808"/>
            <a:ext cx="5713841" cy="4868609"/>
          </a:xfrm>
        </p:spPr>
        <p:txBody>
          <a:bodyPr rtlCol="0" anchor="ct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6BDF9918-2BB5-43D7-98E9-1FB3954C3638}"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2" name="Titolo 1"/>
          <p:cNvSpPr>
            <a:spLocks noGrp="1"/>
          </p:cNvSpPr>
          <p:nvPr>
            <p:ph type="title"/>
          </p:nvPr>
        </p:nvSpPr>
        <p:spPr>
          <a:xfrm>
            <a:off x="1092200" y="1885125"/>
            <a:ext cx="3068833" cy="2093975"/>
          </a:xfrm>
        </p:spPr>
        <p:txBody>
          <a:bodyPr rtlCol="0" anchor="ctr">
            <a:normAutofit/>
          </a:bodyPr>
          <a:lstStyle>
            <a:lvl1pPr>
              <a:lnSpc>
                <a:spcPct val="90000"/>
              </a:lnSpc>
              <a:defRPr sz="4400" b="1" i="0">
                <a:solidFill>
                  <a:srgbClr val="FFFFFF"/>
                </a:solidFill>
                <a:latin typeface="+mn-lt"/>
              </a:defRPr>
            </a:lvl1pPr>
          </a:lstStyle>
          <a:p>
            <a:pPr rtl="0"/>
            <a:r>
              <a:rPr lang="it-IT" noProof="0"/>
              <a:t>Fare clic per modificare lo stile del titolo dello schema</a:t>
            </a:r>
            <a:endParaRPr lang="it-IT" noProof="0" dirty="0"/>
          </a:p>
        </p:txBody>
      </p:sp>
    </p:spTree>
    <p:extLst>
      <p:ext uri="{BB962C8B-B14F-4D97-AF65-F5344CB8AC3E}">
        <p14:creationId xmlns:p14="http://schemas.microsoft.com/office/powerpoint/2010/main" val="39543055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6_Contenuto con didascalia">
    <p:spTree>
      <p:nvGrpSpPr>
        <p:cNvPr id="1" name=""/>
        <p:cNvGrpSpPr/>
        <p:nvPr/>
      </p:nvGrpSpPr>
      <p:grpSpPr>
        <a:xfrm>
          <a:off x="0" y="0"/>
          <a:ext cx="0" cy="0"/>
          <a:chOff x="0" y="0"/>
          <a:chExt cx="0" cy="0"/>
        </a:xfrm>
      </p:grpSpPr>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2" name="Titolo 1"/>
          <p:cNvSpPr>
            <a:spLocks noGrp="1"/>
          </p:cNvSpPr>
          <p:nvPr>
            <p:ph type="title"/>
          </p:nvPr>
        </p:nvSpPr>
        <p:spPr>
          <a:xfrm>
            <a:off x="4984722" y="548355"/>
            <a:ext cx="6054846" cy="634336"/>
          </a:xfrm>
        </p:spPr>
        <p:txBody>
          <a:bodyPr rtlCol="0" anchor="ctr">
            <a:noAutofit/>
          </a:bodyPr>
          <a:lstStyle>
            <a:lvl1pPr>
              <a:lnSpc>
                <a:spcPct val="90000"/>
              </a:lnSpc>
              <a:defRPr sz="3600" b="1" i="0">
                <a:solidFill>
                  <a:srgbClr val="FFFFFF"/>
                </a:solidFill>
                <a:latin typeface="+mn-lt"/>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a:xfrm>
            <a:off x="5100833" y="1611313"/>
            <a:ext cx="6072099" cy="3755104"/>
          </a:xfrm>
        </p:spPr>
        <p:txBody>
          <a:bodyPr rtlCol="0" anchor="t">
            <a:normAutofit/>
          </a:bodyPr>
          <a:lstStyle>
            <a:lvl1pPr>
              <a:defRPr sz="2400"/>
            </a:lvl1pPr>
            <a:lvl2pPr>
              <a:defRPr sz="2000"/>
            </a:lvl2pPr>
            <a:lvl3pPr>
              <a:defRPr sz="1600"/>
            </a:lvl3pPr>
            <a:lvl4pPr>
              <a:defRPr sz="1600"/>
            </a:lvl4pPr>
            <a:lvl5pPr>
              <a:defRPr sz="16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983F2180-7340-4006-8F9F-3B15285D3035}"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18" name="Segnaposto immagine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rtlCol="0"/>
          <a:lstStyle>
            <a:lvl1pPr>
              <a:defRPr>
                <a:solidFill>
                  <a:schemeClr val="tx1">
                    <a:lumMod val="75000"/>
                    <a:lumOff val="25000"/>
                  </a:schemeClr>
                </a:solidFill>
              </a:defRPr>
            </a:lvl1pPr>
          </a:lstStyle>
          <a:p>
            <a:pPr rtl="0"/>
            <a:r>
              <a:rPr lang="it-IT" noProof="0"/>
              <a:t>Fare clic sull'icona per inserire un'immagine</a:t>
            </a:r>
            <a:endParaRPr lang="it-IT" noProof="0" dirty="0"/>
          </a:p>
        </p:txBody>
      </p:sp>
    </p:spTree>
    <p:extLst>
      <p:ext uri="{BB962C8B-B14F-4D97-AF65-F5344CB8AC3E}">
        <p14:creationId xmlns:p14="http://schemas.microsoft.com/office/powerpoint/2010/main" val="17510465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7_Contenuto con didascalia">
    <p:spTree>
      <p:nvGrpSpPr>
        <p:cNvPr id="1" name=""/>
        <p:cNvGrpSpPr/>
        <p:nvPr/>
      </p:nvGrpSpPr>
      <p:grpSpPr>
        <a:xfrm>
          <a:off x="0" y="0"/>
          <a:ext cx="0" cy="0"/>
          <a:chOff x="0" y="0"/>
          <a:chExt cx="0" cy="0"/>
        </a:xfrm>
      </p:grpSpPr>
      <p:sp>
        <p:nvSpPr>
          <p:cNvPr id="18" name="Segnaposto immagine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12192000" cy="3541486"/>
          </a:xfrm>
        </p:spPr>
        <p:txBody>
          <a:bodyPr rtlCol="0"/>
          <a:lstStyle>
            <a:lvl1pPr>
              <a:defRPr>
                <a:solidFill>
                  <a:schemeClr val="tx1">
                    <a:lumMod val="75000"/>
                    <a:lumOff val="25000"/>
                  </a:schemeClr>
                </a:solidFill>
              </a:defRPr>
            </a:lvl1pPr>
          </a:lstStyle>
          <a:p>
            <a:pPr rtl="0"/>
            <a:r>
              <a:rPr lang="it-IT" noProof="0"/>
              <a:t>Fare clic sull'icona per inserire un'immagine</a:t>
            </a:r>
            <a:endParaRPr lang="it-IT" noProof="0" dirty="0"/>
          </a:p>
        </p:txBody>
      </p:sp>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2" name="Titolo 1"/>
          <p:cNvSpPr>
            <a:spLocks noGrp="1"/>
          </p:cNvSpPr>
          <p:nvPr>
            <p:ph type="title"/>
          </p:nvPr>
        </p:nvSpPr>
        <p:spPr>
          <a:xfrm>
            <a:off x="3068577" y="880375"/>
            <a:ext cx="6054846" cy="634336"/>
          </a:xfrm>
        </p:spPr>
        <p:txBody>
          <a:bodyPr rtlCol="0" anchor="ctr">
            <a:noAutofit/>
          </a:bodyPr>
          <a:lstStyle>
            <a:lvl1pPr algn="ctr">
              <a:lnSpc>
                <a:spcPct val="90000"/>
              </a:lnSpc>
              <a:defRPr sz="3600" b="1" i="0">
                <a:solidFill>
                  <a:schemeClr val="tx1">
                    <a:lumMod val="75000"/>
                    <a:lumOff val="25000"/>
                  </a:schemeClr>
                </a:solidFill>
                <a:latin typeface="+mn-lt"/>
              </a:defRPr>
            </a:lvl1pPr>
          </a:lstStyle>
          <a:p>
            <a:pPr rtl="0"/>
            <a:r>
              <a:rPr lang="it-IT" noProof="0"/>
              <a:t>Fare clic per modificare lo stile del titolo dello schema</a:t>
            </a:r>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47C567FE-B98A-4D3F-9213-316EA9EC55A5}"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19" name="Rettangolo 18">
            <a:extLst>
              <a:ext uri="{FF2B5EF4-FFF2-40B4-BE49-F238E27FC236}">
                <a16:creationId xmlns:a16="http://schemas.microsoft.com/office/drawing/2014/main" id="{AF446475-024F-4C71-99D3-501468ACAD11}"/>
              </a:ext>
            </a:extLst>
          </p:cNvPr>
          <p:cNvSpPr/>
          <p:nvPr userDrawn="1"/>
        </p:nvSpPr>
        <p:spPr>
          <a:xfrm>
            <a:off x="5577840" y="0"/>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767602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Contenuto con didascalia">
    <p:spTree>
      <p:nvGrpSpPr>
        <p:cNvPr id="1" name=""/>
        <p:cNvGrpSpPr/>
        <p:nvPr/>
      </p:nvGrpSpPr>
      <p:grpSpPr>
        <a:xfrm>
          <a:off x="0" y="0"/>
          <a:ext cx="0" cy="0"/>
          <a:chOff x="0" y="0"/>
          <a:chExt cx="0" cy="0"/>
        </a:xfrm>
      </p:grpSpPr>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4" name="Rettangolo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8" name="Rettangolo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1092200" y="1885125"/>
            <a:ext cx="3068833" cy="2093975"/>
          </a:xfrm>
        </p:spPr>
        <p:txBody>
          <a:bodyPr rtlCol="0" anchor="ctr">
            <a:normAutofit/>
          </a:bodyPr>
          <a:lstStyle>
            <a:lvl1pPr>
              <a:lnSpc>
                <a:spcPct val="90000"/>
              </a:lnSpc>
              <a:defRPr sz="4400" b="1" i="0">
                <a:solidFill>
                  <a:srgbClr val="FFFFFF"/>
                </a:solidFill>
                <a:latin typeface="+mn-lt"/>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a:xfrm>
            <a:off x="6473373" y="943430"/>
            <a:ext cx="4699452" cy="3977366"/>
          </a:xfrm>
        </p:spPr>
        <p:txBody>
          <a:bodyPr rtlCol="0" anchor="ctr">
            <a:normAutofit/>
          </a:bodyPr>
          <a:lstStyle>
            <a:lvl1pPr>
              <a:defRPr sz="2400"/>
            </a:lvl1pPr>
            <a:lvl2pPr>
              <a:defRPr sz="2000"/>
            </a:lvl2pPr>
            <a:lvl3pPr>
              <a:defRPr sz="1600"/>
            </a:lvl3pPr>
            <a:lvl4pPr>
              <a:defRPr sz="1600"/>
            </a:lvl4pPr>
            <a:lvl5pPr>
              <a:defRPr sz="16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BC922104-62E9-446F-9FB1-A32B08927891}"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20" name="Rettangolo 19">
            <a:extLst>
              <a:ext uri="{FF2B5EF4-FFF2-40B4-BE49-F238E27FC236}">
                <a16:creationId xmlns:a16="http://schemas.microsoft.com/office/drawing/2014/main" id="{EF73BF96-A07C-4AAA-A37F-65151BD22A70}"/>
              </a:ext>
            </a:extLst>
          </p:cNvPr>
          <p:cNvSpPr/>
          <p:nvPr userDrawn="1"/>
        </p:nvSpPr>
        <p:spPr>
          <a:xfrm>
            <a:off x="4370251" y="2322780"/>
            <a:ext cx="1348378" cy="1218664"/>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4012771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Contenuto con didascalia">
    <p:spTree>
      <p:nvGrpSpPr>
        <p:cNvPr id="1" name=""/>
        <p:cNvGrpSpPr/>
        <p:nvPr/>
      </p:nvGrpSpPr>
      <p:grpSpPr>
        <a:xfrm>
          <a:off x="0" y="0"/>
          <a:ext cx="0" cy="0"/>
          <a:chOff x="0" y="0"/>
          <a:chExt cx="0" cy="0"/>
        </a:xfrm>
      </p:grpSpPr>
      <p:sp>
        <p:nvSpPr>
          <p:cNvPr id="10" name="Parallelogramma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4" name="Rettangolo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8" name="Rettangolo 7">
            <a:extLst>
              <a:ext uri="{FF2B5EF4-FFF2-40B4-BE49-F238E27FC236}">
                <a16:creationId xmlns:a16="http://schemas.microsoft.com/office/drawing/2014/main" id="{16D90D66-BCB9-4229-A829-628874352AC0}"/>
              </a:ext>
            </a:extLst>
          </p:cNvPr>
          <p:cNvSpPr/>
          <p:nvPr userDrawn="1"/>
        </p:nvSpPr>
        <p:spPr>
          <a:xfrm>
            <a:off x="16" y="0"/>
            <a:ext cx="4654296" cy="5864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1092200" y="1885125"/>
            <a:ext cx="3068833" cy="2093975"/>
          </a:xfrm>
        </p:spPr>
        <p:txBody>
          <a:bodyPr rtlCol="0" anchor="ctr">
            <a:normAutofit/>
          </a:bodyPr>
          <a:lstStyle>
            <a:lvl1pPr>
              <a:lnSpc>
                <a:spcPct val="90000"/>
              </a:lnSpc>
              <a:defRPr sz="4400" b="1" i="0">
                <a:solidFill>
                  <a:srgbClr val="FFFFFF"/>
                </a:solidFill>
                <a:latin typeface="+mn-lt"/>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a:xfrm>
            <a:off x="6518529" y="943430"/>
            <a:ext cx="4654296" cy="3977366"/>
          </a:xfrm>
        </p:spPr>
        <p:txBody>
          <a:bodyPr rtlCol="0" anchor="ctr">
            <a:normAutofit/>
          </a:bodyPr>
          <a:lstStyle>
            <a:lvl1pPr>
              <a:defRPr sz="2400"/>
            </a:lvl1pPr>
            <a:lvl2pPr>
              <a:defRPr sz="2000"/>
            </a:lvl2pPr>
            <a:lvl3pPr>
              <a:defRPr sz="1600"/>
            </a:lvl3pPr>
            <a:lvl4pPr>
              <a:defRPr sz="1600"/>
            </a:lvl4pPr>
            <a:lvl5pPr>
              <a:defRPr sz="16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12" name="Segnaposto data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rtlCol="0"/>
          <a:lstStyle>
            <a:lvl1pPr>
              <a:defRPr>
                <a:solidFill>
                  <a:schemeClr val="tx1">
                    <a:lumMod val="75000"/>
                    <a:lumOff val="25000"/>
                  </a:schemeClr>
                </a:solidFill>
              </a:defRPr>
            </a:lvl1pPr>
          </a:lstStyle>
          <a:p>
            <a:pPr rtl="0"/>
            <a:fld id="{192B49F1-2FC8-466C-ABE0-4929E08403C1}" type="datetime1">
              <a:rPr lang="it-IT" noProof="0" smtClean="0"/>
              <a:t>16/12/2023</a:t>
            </a:fld>
            <a:endParaRPr lang="it-IT" noProof="0" dirty="0"/>
          </a:p>
        </p:txBody>
      </p:sp>
      <p:sp>
        <p:nvSpPr>
          <p:cNvPr id="13" name="Segnaposto piè di pagina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rtlCol="0"/>
          <a:lstStyle>
            <a:lvl1pPr>
              <a:defRPr>
                <a:solidFill>
                  <a:schemeClr val="tx1">
                    <a:lumMod val="75000"/>
                    <a:lumOff val="25000"/>
                  </a:schemeClr>
                </a:solidFill>
              </a:defRPr>
            </a:lvl1pPr>
          </a:lstStyle>
          <a:p>
            <a:pPr rtl="0"/>
            <a:r>
              <a:rPr lang="it-IT" noProof="0" dirty="0"/>
              <a:t>Piè di pagina</a:t>
            </a:r>
          </a:p>
        </p:txBody>
      </p:sp>
      <p:sp>
        <p:nvSpPr>
          <p:cNvPr id="14" name="Segnaposto numero diapositiva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18" name="Rettangolo 17">
            <a:extLst>
              <a:ext uri="{FF2B5EF4-FFF2-40B4-BE49-F238E27FC236}">
                <a16:creationId xmlns:a16="http://schemas.microsoft.com/office/drawing/2014/main" id="{6127F28F-6C7B-471B-9839-EF88426C1976}"/>
              </a:ext>
            </a:extLst>
          </p:cNvPr>
          <p:cNvSpPr/>
          <p:nvPr userDrawn="1"/>
        </p:nvSpPr>
        <p:spPr>
          <a:xfrm>
            <a:off x="4370251" y="2322780"/>
            <a:ext cx="1348378" cy="12186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3498616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8" name="Rettango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immagine 2"/>
          <p:cNvSpPr>
            <a:spLocks noGrp="1" noChangeAspect="1"/>
          </p:cNvSpPr>
          <p:nvPr>
            <p:ph type="pic" idx="1"/>
          </p:nvPr>
        </p:nvSpPr>
        <p:spPr>
          <a:xfrm>
            <a:off x="15" y="0"/>
            <a:ext cx="12191985" cy="4578350"/>
          </a:xfrm>
          <a:solidFill>
            <a:schemeClr val="bg1"/>
          </a:solidFill>
        </p:spPr>
        <p:txBody>
          <a:bodyPr lIns="457200" tIns="457200" rtlCol="0" anchor="t">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endParaRPr lang="it-IT" noProof="0" dirty="0"/>
          </a:p>
        </p:txBody>
      </p:sp>
      <p:sp>
        <p:nvSpPr>
          <p:cNvPr id="2" name="Titolo 1"/>
          <p:cNvSpPr>
            <a:spLocks noGrp="1"/>
          </p:cNvSpPr>
          <p:nvPr>
            <p:ph type="title"/>
          </p:nvPr>
        </p:nvSpPr>
        <p:spPr>
          <a:xfrm>
            <a:off x="1097279" y="4799362"/>
            <a:ext cx="10113645" cy="743682"/>
          </a:xfrm>
        </p:spPr>
        <p:txBody>
          <a:bodyPr tIns="0" bIns="0" rtlCol="0" anchor="b">
            <a:noAutofit/>
          </a:bodyPr>
          <a:lstStyle>
            <a:lvl1pPr algn="ctr">
              <a:defRPr sz="4400" b="1">
                <a:solidFill>
                  <a:srgbClr val="FFFFFF"/>
                </a:solidFill>
              </a:defRPr>
            </a:lvl1pPr>
          </a:lstStyle>
          <a:p>
            <a:pPr rtl="0"/>
            <a:r>
              <a:rPr lang="it-IT" noProof="0"/>
              <a:t>Fare clic per modificare lo stile del titolo dello schema</a:t>
            </a:r>
            <a:endParaRPr lang="it-IT" noProof="0" dirty="0"/>
          </a:p>
        </p:txBody>
      </p:sp>
      <p:sp>
        <p:nvSpPr>
          <p:cNvPr id="4" name="Segnaposto tes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lvl1pPr>
              <a:defRPr>
                <a:solidFill>
                  <a:schemeClr val="bg1"/>
                </a:solidFill>
              </a:defRPr>
            </a:lvl1pPr>
          </a:lstStyle>
          <a:p>
            <a:pPr rtl="0"/>
            <a:fld id="{D669DC07-792B-4D17-B0C3-BB835168107E}" type="datetime1">
              <a:rPr lang="it-IT" noProof="0" smtClean="0"/>
              <a:t>16/12/2023</a:t>
            </a:fld>
            <a:endParaRPr lang="it-IT" noProof="0" dirty="0"/>
          </a:p>
        </p:txBody>
      </p:sp>
      <p:sp>
        <p:nvSpPr>
          <p:cNvPr id="6" name="Segnaposto piè di pagina 5"/>
          <p:cNvSpPr>
            <a:spLocks noGrp="1"/>
          </p:cNvSpPr>
          <p:nvPr>
            <p:ph type="ftr" sz="quarter" idx="11"/>
          </p:nvPr>
        </p:nvSpPr>
        <p:spPr>
          <a:xfrm>
            <a:off x="1097279" y="6446838"/>
            <a:ext cx="6818262" cy="365125"/>
          </a:xfrm>
        </p:spPr>
        <p:txBody>
          <a:bodyPr rtlCol="0"/>
          <a:lstStyle>
            <a:lvl1pPr>
              <a:defRPr>
                <a:solidFill>
                  <a:schemeClr val="bg1"/>
                </a:solidFill>
              </a:defRPr>
            </a:lvl1pPr>
          </a:lstStyle>
          <a:p>
            <a:pPr rtl="0"/>
            <a:r>
              <a:rPr lang="it-IT" noProof="0" dirty="0"/>
              <a:t>Piè di pagina</a:t>
            </a:r>
          </a:p>
        </p:txBody>
      </p:sp>
      <p:sp>
        <p:nvSpPr>
          <p:cNvPr id="7" name="Segnaposto numero diapositiva 6"/>
          <p:cNvSpPr>
            <a:spLocks noGrp="1"/>
          </p:cNvSpPr>
          <p:nvPr>
            <p:ph type="sldNum" sz="quarter" idx="12"/>
          </p:nvPr>
        </p:nvSpPr>
        <p:spPr/>
        <p:txBody>
          <a:bodyPr rtlCol="0"/>
          <a:lstStyle>
            <a:lvl1pPr>
              <a:defRPr>
                <a:solidFill>
                  <a:schemeClr val="bg1"/>
                </a:solidFill>
              </a:defRPr>
            </a:lvl1pPr>
          </a:lstStyle>
          <a:p>
            <a:pPr rtl="0"/>
            <a:fld id="{3A98EE3D-8CD1-4C3F-BD1C-C98C9596463C}" type="slidenum">
              <a:rPr lang="it-IT" noProof="0" smtClean="0"/>
              <a:pPr/>
              <a:t>‹N›</a:t>
            </a:fld>
            <a:endParaRPr lang="it-IT" noProof="0" dirty="0"/>
          </a:p>
        </p:txBody>
      </p:sp>
      <p:sp>
        <p:nvSpPr>
          <p:cNvPr id="9" name="Rettangolo 8">
            <a:extLst>
              <a:ext uri="{FF2B5EF4-FFF2-40B4-BE49-F238E27FC236}">
                <a16:creationId xmlns:a16="http://schemas.microsoft.com/office/drawing/2014/main" id="{B4A4DE4A-F8EF-47D5-8C37-A9021C2BB6A3}"/>
              </a:ext>
            </a:extLst>
          </p:cNvPr>
          <p:cNvSpPr/>
          <p:nvPr userDrawn="1"/>
        </p:nvSpPr>
        <p:spPr>
          <a:xfrm>
            <a:off x="3536950" y="4535901"/>
            <a:ext cx="5118100" cy="125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598695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p:nvPr>
        </p:nvSpPr>
        <p:spPr/>
        <p:txBody>
          <a:bodyPr vert="eaVert" lIns="45720" tIns="0" rIns="45720" bIns="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data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C95873E1-B6E7-4F22-ACBC-2B4E759526F9}"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r>
              <a:rPr lang="it-IT" noProof="0" dirty="0"/>
              <a:t>Piè di pagina</a:t>
            </a:r>
          </a:p>
        </p:txBody>
      </p:sp>
      <p:sp>
        <p:nvSpPr>
          <p:cNvPr id="9" name="Segnaposto numero diapositiva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556040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iapositiva titolo">
    <p:spTree>
      <p:nvGrpSpPr>
        <p:cNvPr id="1" name=""/>
        <p:cNvGrpSpPr/>
        <p:nvPr/>
      </p:nvGrpSpPr>
      <p:grpSpPr>
        <a:xfrm>
          <a:off x="0" y="0"/>
          <a:ext cx="0" cy="0"/>
          <a:chOff x="0" y="0"/>
          <a:chExt cx="0" cy="0"/>
        </a:xfrm>
      </p:grpSpPr>
      <p:sp>
        <p:nvSpPr>
          <p:cNvPr id="13" name="Parallelogramma 14">
            <a:extLst>
              <a:ext uri="{FF2B5EF4-FFF2-40B4-BE49-F238E27FC236}">
                <a16:creationId xmlns:a16="http://schemas.microsoft.com/office/drawing/2014/main" id="{F5AA8A10-E19C-430B-9D5D-8D12F92BFEC5}"/>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12" name="Rettangolo 11">
            <a:extLst>
              <a:ext uri="{FF2B5EF4-FFF2-40B4-BE49-F238E27FC236}">
                <a16:creationId xmlns:a16="http://schemas.microsoft.com/office/drawing/2014/main" id="{A7C93D4F-3003-4D58-9AFB-356A0F800F42}"/>
              </a:ext>
            </a:extLst>
          </p:cNvPr>
          <p:cNvSpPr/>
          <p:nvPr userDrawn="1"/>
        </p:nvSpPr>
        <p:spPr>
          <a:xfrm>
            <a:off x="6394450" y="0"/>
            <a:ext cx="15392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4" name="Segnaposto dat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EDF35B73-1E84-4E1D-9C62-04B6DA1DCD89}" type="datetime1">
              <a:rPr lang="it-IT" noProof="0" smtClean="0"/>
              <a:t>16/12/2023</a:t>
            </a:fld>
            <a:endParaRPr lang="it-IT" noProof="0" dirty="0"/>
          </a:p>
        </p:txBody>
      </p:sp>
      <p:sp>
        <p:nvSpPr>
          <p:cNvPr id="5" name="Segnaposto piè di pa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r>
              <a:rPr lang="it-IT" noProof="0" dirty="0"/>
              <a:t>Piè di pagina</a:t>
            </a:r>
          </a:p>
        </p:txBody>
      </p:sp>
      <p:sp>
        <p:nvSpPr>
          <p:cNvPr id="6" name="Segnaposto numero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
        <p:nvSpPr>
          <p:cNvPr id="10" name="Segnaposto immagine 9">
            <a:extLst>
              <a:ext uri="{FF2B5EF4-FFF2-40B4-BE49-F238E27FC236}">
                <a16:creationId xmlns:a16="http://schemas.microsoft.com/office/drawing/2014/main" id="{86028FDE-6655-4B55-B3B4-5B366034E8A8}"/>
              </a:ext>
            </a:extLst>
          </p:cNvPr>
          <p:cNvSpPr>
            <a:spLocks noGrp="1"/>
          </p:cNvSpPr>
          <p:nvPr>
            <p:ph type="pic" sz="quarter" idx="13"/>
          </p:nvPr>
        </p:nvSpPr>
        <p:spPr>
          <a:xfrm>
            <a:off x="0" y="0"/>
            <a:ext cx="6311900" cy="6858000"/>
          </a:xfrm>
        </p:spPr>
        <p:txBody>
          <a:bodyPr rtlCol="0"/>
          <a:lstStyle/>
          <a:p>
            <a:pPr rtl="0"/>
            <a:r>
              <a:rPr lang="it-IT" noProof="0"/>
              <a:t>Fare clic sull'icona per inserire un'immagine</a:t>
            </a:r>
            <a:endParaRPr lang="it-IT" noProof="0" dirty="0"/>
          </a:p>
        </p:txBody>
      </p:sp>
      <p:sp>
        <p:nvSpPr>
          <p:cNvPr id="2" name="Titolo 1"/>
          <p:cNvSpPr>
            <a:spLocks noGrp="1"/>
          </p:cNvSpPr>
          <p:nvPr>
            <p:ph type="ctrTitle"/>
          </p:nvPr>
        </p:nvSpPr>
        <p:spPr>
          <a:xfrm>
            <a:off x="6629400" y="758952"/>
            <a:ext cx="4526280" cy="3227514"/>
          </a:xfrm>
        </p:spPr>
        <p:txBody>
          <a:bodyPr rtlCol="0" anchor="b">
            <a:normAutofit/>
          </a:bodyPr>
          <a:lstStyle>
            <a:lvl1pPr algn="l">
              <a:lnSpc>
                <a:spcPct val="90000"/>
              </a:lnSpc>
              <a:defRPr sz="6000" b="1" spc="-50" baseline="0">
                <a:solidFill>
                  <a:schemeClr val="accent1"/>
                </a:solidFill>
                <a:latin typeface="+mn-lt"/>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a:xfrm>
            <a:off x="6632171" y="4508500"/>
            <a:ext cx="4526280" cy="1279652"/>
          </a:xfrm>
        </p:spPr>
        <p:txBody>
          <a:bodyPr lIns="91440" rIns="91440" rtlCol="0">
            <a:normAutofit/>
          </a:bodyPr>
          <a:lstStyle>
            <a:lvl1pPr marL="0" indent="0" algn="l">
              <a:buNone/>
              <a:defRPr sz="2400" cap="all" spc="200" baseline="0">
                <a:solidFill>
                  <a:schemeClr val="tx1">
                    <a:lumMod val="75000"/>
                    <a:lumOff val="25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it-IT" noProof="0"/>
              <a:t>Fare clic per modificare lo stile del sottotitolo dello schema</a:t>
            </a:r>
            <a:endParaRPr lang="it-IT" noProof="0" dirty="0"/>
          </a:p>
        </p:txBody>
      </p:sp>
      <p:sp>
        <p:nvSpPr>
          <p:cNvPr id="11" name="Rettangolo 10">
            <a:extLst>
              <a:ext uri="{FF2B5EF4-FFF2-40B4-BE49-F238E27FC236}">
                <a16:creationId xmlns:a16="http://schemas.microsoft.com/office/drawing/2014/main" id="{6D3E1BBA-670B-4CAE-B839-50ADB23DDBC6}"/>
              </a:ext>
            </a:extLst>
          </p:cNvPr>
          <p:cNvSpPr/>
          <p:nvPr userDrawn="1"/>
        </p:nvSpPr>
        <p:spPr>
          <a:xfrm>
            <a:off x="6311900" y="0"/>
            <a:ext cx="15392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663938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1346200"/>
            <a:ext cx="2448033" cy="4530725"/>
          </a:xfrm>
        </p:spPr>
        <p:txBody>
          <a:bodyPr vert="eaVert"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p:nvPr>
        </p:nvSpPr>
        <p:spPr>
          <a:xfrm>
            <a:off x="1092200" y="1346200"/>
            <a:ext cx="7480300" cy="4530723"/>
          </a:xfrm>
        </p:spPr>
        <p:txBody>
          <a:bodyPr vert="eaVert" lIns="45720" tIns="0" rIns="45720" bIns="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data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EF217D74-4249-45DE-AFC1-DB41000B186F}"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r>
              <a:rPr lang="it-IT" noProof="0" dirty="0"/>
              <a:t>Piè di pagina</a:t>
            </a:r>
          </a:p>
        </p:txBody>
      </p:sp>
      <p:sp>
        <p:nvSpPr>
          <p:cNvPr id="10" name="Segnaposto numero diapositiva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
        <p:nvSpPr>
          <p:cNvPr id="14" name="Rettangolo 13">
            <a:extLst>
              <a:ext uri="{FF2B5EF4-FFF2-40B4-BE49-F238E27FC236}">
                <a16:creationId xmlns:a16="http://schemas.microsoft.com/office/drawing/2014/main" id="{6B443CC6-CDCA-4595-ADAE-DCB961FF1A8E}"/>
              </a:ext>
            </a:extLst>
          </p:cNvPr>
          <p:cNvSpPr/>
          <p:nvPr userDrawn="1"/>
        </p:nvSpPr>
        <p:spPr>
          <a:xfrm rot="16200000">
            <a:off x="8871481" y="-14658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2940687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dat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02821AFD-43C1-409E-AABC-CA19CBFB6E3C}"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r>
              <a:rPr lang="it-IT" noProof="0" dirty="0"/>
              <a:t>Piè di pagina</a:t>
            </a:r>
          </a:p>
        </p:txBody>
      </p:sp>
      <p:sp>
        <p:nvSpPr>
          <p:cNvPr id="9" name="Segnaposto numero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2018278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Intestazione sezione">
    <p:bg>
      <p:bgPr>
        <a:solidFill>
          <a:schemeClr val="bg1"/>
        </a:solidFill>
        <a:effectLst/>
      </p:bgPr>
    </p:bg>
    <p:spTree>
      <p:nvGrpSpPr>
        <p:cNvPr id="1" name=""/>
        <p:cNvGrpSpPr/>
        <p:nvPr/>
      </p:nvGrpSpPr>
      <p:grpSpPr>
        <a:xfrm>
          <a:off x="0" y="0"/>
          <a:ext cx="0" cy="0"/>
          <a:chOff x="0" y="0"/>
          <a:chExt cx="0" cy="0"/>
        </a:xfrm>
      </p:grpSpPr>
      <p:sp>
        <p:nvSpPr>
          <p:cNvPr id="15" name="Parallelogramma 14">
            <a:extLst>
              <a:ext uri="{FF2B5EF4-FFF2-40B4-BE49-F238E27FC236}">
                <a16:creationId xmlns:a16="http://schemas.microsoft.com/office/drawing/2014/main" id="{98B82A56-7790-48EC-983D-AB8F703699B2}"/>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7" name="Segnaposto dat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lvl1pPr>
              <a:defRPr>
                <a:solidFill>
                  <a:schemeClr val="tx1">
                    <a:lumMod val="75000"/>
                    <a:lumOff val="25000"/>
                  </a:schemeClr>
                </a:solidFill>
              </a:defRPr>
            </a:lvl1pPr>
          </a:lstStyle>
          <a:p>
            <a:pPr rtl="0"/>
            <a:fld id="{25D5A028-43A2-4639-BEEA-82C2B46D2F75}"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lvl1pPr>
              <a:defRPr>
                <a:solidFill>
                  <a:schemeClr val="tx1">
                    <a:lumMod val="75000"/>
                    <a:lumOff val="25000"/>
                  </a:schemeClr>
                </a:solidFill>
              </a:defRPr>
            </a:lvl1pPr>
          </a:lstStyle>
          <a:p>
            <a:pPr rtl="0"/>
            <a:r>
              <a:rPr lang="it-IT" noProof="0" dirty="0"/>
              <a:t>Piè di pagina</a:t>
            </a:r>
          </a:p>
        </p:txBody>
      </p:sp>
      <p:sp>
        <p:nvSpPr>
          <p:cNvPr id="11" name="Segnaposto numero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12" name="Segnaposto immagine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6311900" cy="6858000"/>
          </a:xfrm>
        </p:spPr>
        <p:txBody>
          <a:bodyPr rtlCol="0"/>
          <a:lstStyle/>
          <a:p>
            <a:pPr rtl="0"/>
            <a:r>
              <a:rPr lang="it-IT" noProof="0"/>
              <a:t>Fare clic sull'icona per inserire un'immagine</a:t>
            </a:r>
            <a:endParaRPr lang="it-IT" noProof="0" dirty="0"/>
          </a:p>
        </p:txBody>
      </p:sp>
      <p:sp>
        <p:nvSpPr>
          <p:cNvPr id="13" name="Rettangolo 12">
            <a:extLst>
              <a:ext uri="{FF2B5EF4-FFF2-40B4-BE49-F238E27FC236}">
                <a16:creationId xmlns:a16="http://schemas.microsoft.com/office/drawing/2014/main" id="{33820398-8D1F-4543-ABA0-7A67C38769B3}"/>
              </a:ext>
            </a:extLst>
          </p:cNvPr>
          <p:cNvSpPr/>
          <p:nvPr userDrawn="1"/>
        </p:nvSpPr>
        <p:spPr>
          <a:xfrm>
            <a:off x="2451099"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endParaRPr lang="it-IT" sz="1400" noProof="0" dirty="0"/>
          </a:p>
        </p:txBody>
      </p:sp>
      <p:sp>
        <p:nvSpPr>
          <p:cNvPr id="2" name="Titolo 1"/>
          <p:cNvSpPr>
            <a:spLocks noGrp="1"/>
          </p:cNvSpPr>
          <p:nvPr>
            <p:ph type="title"/>
          </p:nvPr>
        </p:nvSpPr>
        <p:spPr>
          <a:xfrm>
            <a:off x="2641599" y="3746500"/>
            <a:ext cx="8331202" cy="1308100"/>
          </a:xfrm>
        </p:spPr>
        <p:txBody>
          <a:bodyPr rtlCol="0" anchor="b" anchorCtr="0">
            <a:noAutofit/>
          </a:bodyPr>
          <a:lstStyle>
            <a:lvl1pPr>
              <a:lnSpc>
                <a:spcPct val="90000"/>
              </a:lnSpc>
              <a:defRPr sz="4800" b="1">
                <a:solidFill>
                  <a:schemeClr val="bg1"/>
                </a:solidFill>
                <a:latin typeface="+mn-lt"/>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p:nvPr>
        </p:nvSpPr>
        <p:spPr>
          <a:xfrm>
            <a:off x="2641600" y="5219700"/>
            <a:ext cx="8331201" cy="586740"/>
          </a:xfrm>
        </p:spPr>
        <p:txBody>
          <a:bodyPr lIns="91440" rIns="91440" rtlCol="0" anchor="t" anchorCtr="0">
            <a:normAutofit/>
          </a:bodyPr>
          <a:lstStyle>
            <a:lvl1pPr marL="0" indent="0">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14" name="Rettangolo 13">
            <a:extLst>
              <a:ext uri="{FF2B5EF4-FFF2-40B4-BE49-F238E27FC236}">
                <a16:creationId xmlns:a16="http://schemas.microsoft.com/office/drawing/2014/main" id="{45757C57-BBBA-44C6-9A4D-12F5D1E400AA}"/>
              </a:ext>
            </a:extLst>
          </p:cNvPr>
          <p:cNvSpPr/>
          <p:nvPr userDrawn="1"/>
        </p:nvSpPr>
        <p:spPr>
          <a:xfrm>
            <a:off x="37528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Intestazione della sezione">
    <p:bg>
      <p:bgPr>
        <a:solidFill>
          <a:schemeClr val="bg1"/>
        </a:solidFill>
        <a:effectLst/>
      </p:bgPr>
    </p:bg>
    <p:spTree>
      <p:nvGrpSpPr>
        <p:cNvPr id="1" name=""/>
        <p:cNvGrpSpPr/>
        <p:nvPr/>
      </p:nvGrpSpPr>
      <p:grpSpPr>
        <a:xfrm>
          <a:off x="0" y="0"/>
          <a:ext cx="0" cy="0"/>
          <a:chOff x="0" y="0"/>
          <a:chExt cx="0" cy="0"/>
        </a:xfrm>
      </p:grpSpPr>
      <p:sp>
        <p:nvSpPr>
          <p:cNvPr id="7" name="Segnaposto dat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lvl1pPr>
              <a:defRPr>
                <a:solidFill>
                  <a:schemeClr val="tx1">
                    <a:lumMod val="75000"/>
                    <a:lumOff val="25000"/>
                  </a:schemeClr>
                </a:solidFill>
              </a:defRPr>
            </a:lvl1pPr>
          </a:lstStyle>
          <a:p>
            <a:pPr rtl="0"/>
            <a:fld id="{0AC1AF47-3649-4D70-8624-44F2D47949BF}" type="datetime1">
              <a:rPr lang="it-IT" noProof="0" smtClean="0"/>
              <a:t>16/12/2023</a:t>
            </a:fld>
            <a:endParaRPr lang="it-IT" noProof="0" dirty="0"/>
          </a:p>
        </p:txBody>
      </p:sp>
      <p:sp>
        <p:nvSpPr>
          <p:cNvPr id="8" name="Segnaposto piè di pa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lvl1pPr>
              <a:defRPr>
                <a:solidFill>
                  <a:schemeClr val="tx1">
                    <a:lumMod val="75000"/>
                    <a:lumOff val="25000"/>
                  </a:schemeClr>
                </a:solidFill>
              </a:defRPr>
            </a:lvl1pPr>
          </a:lstStyle>
          <a:p>
            <a:pPr rtl="0"/>
            <a:r>
              <a:rPr lang="it-IT" noProof="0" dirty="0"/>
              <a:t>Piè di pagina</a:t>
            </a:r>
          </a:p>
        </p:txBody>
      </p:sp>
      <p:sp>
        <p:nvSpPr>
          <p:cNvPr id="11" name="Segnaposto numero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12" name="Segnaposto immagine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12192000" cy="6858000"/>
          </a:xfrm>
        </p:spPr>
        <p:txBody>
          <a:bodyPr rtlCol="0"/>
          <a:lstStyle/>
          <a:p>
            <a:pPr rtl="0"/>
            <a:r>
              <a:rPr lang="it-IT" noProof="0"/>
              <a:t>Fare clic sull'icona per inserire un'immagine</a:t>
            </a:r>
            <a:endParaRPr lang="it-IT" noProof="0" dirty="0"/>
          </a:p>
        </p:txBody>
      </p:sp>
      <p:sp>
        <p:nvSpPr>
          <p:cNvPr id="13" name="Rettangolo 12">
            <a:extLst>
              <a:ext uri="{FF2B5EF4-FFF2-40B4-BE49-F238E27FC236}">
                <a16:creationId xmlns:a16="http://schemas.microsoft.com/office/drawing/2014/main" id="{33820398-8D1F-4543-ABA0-7A67C38769B3}"/>
              </a:ext>
            </a:extLst>
          </p:cNvPr>
          <p:cNvSpPr/>
          <p:nvPr userDrawn="1"/>
        </p:nvSpPr>
        <p:spPr>
          <a:xfrm>
            <a:off x="1735138"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rtl="0"/>
            <a:endParaRPr lang="it-IT" sz="1400" noProof="0" dirty="0"/>
          </a:p>
        </p:txBody>
      </p:sp>
      <p:sp>
        <p:nvSpPr>
          <p:cNvPr id="2" name="Titolo 1"/>
          <p:cNvSpPr>
            <a:spLocks noGrp="1"/>
          </p:cNvSpPr>
          <p:nvPr>
            <p:ph type="title"/>
          </p:nvPr>
        </p:nvSpPr>
        <p:spPr>
          <a:xfrm>
            <a:off x="1930399" y="3746500"/>
            <a:ext cx="8331202" cy="1308100"/>
          </a:xfrm>
        </p:spPr>
        <p:txBody>
          <a:bodyPr rtlCol="0" anchor="b" anchorCtr="0">
            <a:noAutofit/>
          </a:bodyPr>
          <a:lstStyle>
            <a:lvl1pPr algn="ctr">
              <a:lnSpc>
                <a:spcPct val="90000"/>
              </a:lnSpc>
              <a:defRPr sz="4800" b="1">
                <a:solidFill>
                  <a:schemeClr val="bg1"/>
                </a:solidFill>
                <a:latin typeface="+mn-lt"/>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p:nvPr>
        </p:nvSpPr>
        <p:spPr>
          <a:xfrm>
            <a:off x="1930400" y="5219700"/>
            <a:ext cx="8331201" cy="586740"/>
          </a:xfrm>
        </p:spPr>
        <p:txBody>
          <a:bodyPr lIns="91440" rIns="91440" rtlCol="0" anchor="t" anchorCtr="0">
            <a:normAutofit/>
          </a:bodyPr>
          <a:lstStyle>
            <a:lvl1pPr marL="0" indent="0" algn="ctr">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noProof="0"/>
              <a:t>Fare clic per modificare gli stili del testo dello schema</a:t>
            </a:r>
          </a:p>
        </p:txBody>
      </p:sp>
      <p:sp>
        <p:nvSpPr>
          <p:cNvPr id="14" name="Rettangolo 13">
            <a:extLst>
              <a:ext uri="{FF2B5EF4-FFF2-40B4-BE49-F238E27FC236}">
                <a16:creationId xmlns:a16="http://schemas.microsoft.com/office/drawing/2014/main" id="{45757C57-BBBA-44C6-9A4D-12F5D1E400AA}"/>
              </a:ext>
            </a:extLst>
          </p:cNvPr>
          <p:cNvSpPr/>
          <p:nvPr userDrawn="1"/>
        </p:nvSpPr>
        <p:spPr>
          <a:xfrm>
            <a:off x="35369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3766489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olo 7"/>
          <p:cNvSpPr>
            <a:spLocks noGrp="1"/>
          </p:cNvSpPr>
          <p:nvPr>
            <p:ph type="title"/>
          </p:nvPr>
        </p:nvSpPr>
        <p:spPr>
          <a:xfrm>
            <a:off x="1097280" y="286603"/>
            <a:ext cx="10058400" cy="1450757"/>
          </a:xfrm>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sz="half" idx="1"/>
          </p:nvPr>
        </p:nvSpPr>
        <p:spPr>
          <a:xfrm>
            <a:off x="1097280" y="2120900"/>
            <a:ext cx="4639736" cy="3748193"/>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contenuto 3"/>
          <p:cNvSpPr>
            <a:spLocks noGrp="1"/>
          </p:cNvSpPr>
          <p:nvPr>
            <p:ph sz="half" idx="2"/>
          </p:nvPr>
        </p:nvSpPr>
        <p:spPr>
          <a:xfrm>
            <a:off x="6515944" y="2120900"/>
            <a:ext cx="4639736" cy="3748194"/>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2" name="Segnaposto dat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0C86549E-7F36-460D-B45B-E31862ACF4DC}" type="datetime1">
              <a:rPr lang="it-IT" noProof="0" smtClean="0"/>
              <a:t>16/12/2023</a:t>
            </a:fld>
            <a:endParaRPr lang="it-IT" noProof="0" dirty="0"/>
          </a:p>
        </p:txBody>
      </p:sp>
      <p:sp>
        <p:nvSpPr>
          <p:cNvPr id="9" name="Segnaposto piè di pagina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r>
              <a:rPr lang="it-IT" noProof="0" dirty="0"/>
              <a:t>Piè di pagina</a:t>
            </a:r>
          </a:p>
        </p:txBody>
      </p:sp>
      <p:sp>
        <p:nvSpPr>
          <p:cNvPr id="10" name="Segnaposto numero diapositiva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338797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olo 9"/>
          <p:cNvSpPr>
            <a:spLocks noGrp="1"/>
          </p:cNvSpPr>
          <p:nvPr>
            <p:ph type="title"/>
          </p:nvPr>
        </p:nvSpPr>
        <p:spPr>
          <a:xfrm>
            <a:off x="1097280" y="286603"/>
            <a:ext cx="10058400" cy="1450757"/>
          </a:xfrm>
        </p:spPr>
        <p:txBody>
          <a:bodyPr rtlCol="0"/>
          <a:lstStyle/>
          <a:p>
            <a:pPr rtl="0"/>
            <a:r>
              <a:rPr lang="it-IT" noProof="0"/>
              <a:t>Fare clic per modificare lo stile del titolo dello schema</a:t>
            </a:r>
            <a:endParaRPr lang="it-IT" noProof="0" dirty="0"/>
          </a:p>
        </p:txBody>
      </p:sp>
      <p:sp>
        <p:nvSpPr>
          <p:cNvPr id="3" name="Segnaposto testo 2"/>
          <p:cNvSpPr>
            <a:spLocks noGrp="1"/>
          </p:cNvSpPr>
          <p:nvPr>
            <p:ph type="body" idx="1"/>
          </p:nvPr>
        </p:nvSpPr>
        <p:spPr>
          <a:xfrm>
            <a:off x="1097280" y="2057400"/>
            <a:ext cx="4639736" cy="736282"/>
          </a:xfrm>
        </p:spPr>
        <p:txBody>
          <a:bodyPr lIns="91440" rIns="91440" rtlCol="0" anchor="ctr">
            <a:noAutofit/>
          </a:bodyPr>
          <a:lstStyle>
            <a:lvl1pPr marL="0" indent="0" algn="l">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p:cNvSpPr>
            <a:spLocks noGrp="1"/>
          </p:cNvSpPr>
          <p:nvPr>
            <p:ph sz="half" idx="2"/>
          </p:nvPr>
        </p:nvSpPr>
        <p:spPr>
          <a:xfrm>
            <a:off x="1186731" y="2958274"/>
            <a:ext cx="4639736" cy="2910821"/>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5" name="Segnaposto testo 4"/>
          <p:cNvSpPr>
            <a:spLocks noGrp="1"/>
          </p:cNvSpPr>
          <p:nvPr>
            <p:ph type="body" sz="quarter" idx="3"/>
          </p:nvPr>
        </p:nvSpPr>
        <p:spPr>
          <a:xfrm>
            <a:off x="6515944" y="2057400"/>
            <a:ext cx="4639736" cy="736282"/>
          </a:xfrm>
        </p:spPr>
        <p:txBody>
          <a:bodyPr lIns="91440" rIns="91440" rtlCol="0" anchor="ctr">
            <a:noAutofit/>
          </a:bodyPr>
          <a:lstStyle>
            <a:lvl1pPr marL="0" indent="0">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6" name="Segnaposto contenuto 5"/>
          <p:cNvSpPr>
            <a:spLocks noGrp="1"/>
          </p:cNvSpPr>
          <p:nvPr>
            <p:ph sz="quarter" idx="4"/>
          </p:nvPr>
        </p:nvSpPr>
        <p:spPr>
          <a:xfrm>
            <a:off x="6605395" y="2958273"/>
            <a:ext cx="4639736" cy="2910821"/>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2" name="Segnaposto dat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AD476CA-C764-4FAD-8146-5EA1029A9E33}" type="datetime1">
              <a:rPr lang="it-IT" noProof="0" smtClean="0"/>
              <a:t>16/12/2023</a:t>
            </a:fld>
            <a:endParaRPr lang="it-IT" noProof="0" dirty="0"/>
          </a:p>
        </p:txBody>
      </p:sp>
      <p:sp>
        <p:nvSpPr>
          <p:cNvPr id="11" name="Segnaposto piè di pa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r>
              <a:rPr lang="it-IT" noProof="0" dirty="0"/>
              <a:t>Piè di pagina</a:t>
            </a:r>
          </a:p>
        </p:txBody>
      </p:sp>
      <p:sp>
        <p:nvSpPr>
          <p:cNvPr id="12" name="Segnaposto numero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219594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6" name="Segnaposto dat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8718CE71-08A2-40CC-B75F-5DA9EAC27385}" type="datetime1">
              <a:rPr lang="it-IT" noProof="0" smtClean="0"/>
              <a:t>16/12/2023</a:t>
            </a:fld>
            <a:endParaRPr lang="it-IT" noProof="0" dirty="0"/>
          </a:p>
        </p:txBody>
      </p:sp>
      <p:sp>
        <p:nvSpPr>
          <p:cNvPr id="7" name="Segnaposto piè di pa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r>
              <a:rPr lang="it-IT" noProof="0" dirty="0"/>
              <a:t>Piè di pagina</a:t>
            </a:r>
          </a:p>
        </p:txBody>
      </p:sp>
      <p:sp>
        <p:nvSpPr>
          <p:cNvPr id="8" name="Segnaposto numero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it-IT" noProof="0" smtClean="0"/>
              <a:t>‹N›</a:t>
            </a:fld>
            <a:endParaRPr lang="it-IT" noProof="0" dirty="0"/>
          </a:p>
        </p:txBody>
      </p:sp>
    </p:spTree>
    <p:extLst>
      <p:ext uri="{BB962C8B-B14F-4D97-AF65-F5344CB8AC3E}">
        <p14:creationId xmlns:p14="http://schemas.microsoft.com/office/powerpoint/2010/main" val="1180013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Vuoto">
    <p:spTree>
      <p:nvGrpSpPr>
        <p:cNvPr id="1" name=""/>
        <p:cNvGrpSpPr/>
        <p:nvPr/>
      </p:nvGrpSpPr>
      <p:grpSpPr>
        <a:xfrm>
          <a:off x="0" y="0"/>
          <a:ext cx="0" cy="0"/>
          <a:chOff x="0" y="0"/>
          <a:chExt cx="0" cy="0"/>
        </a:xfrm>
      </p:grpSpPr>
      <p:sp>
        <p:nvSpPr>
          <p:cNvPr id="6" name="Parallelogramma 14">
            <a:extLst>
              <a:ext uri="{FF2B5EF4-FFF2-40B4-BE49-F238E27FC236}">
                <a16:creationId xmlns:a16="http://schemas.microsoft.com/office/drawing/2014/main" id="{AF082EE3-41AA-4817-A1CC-C33DDB8F675F}"/>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2" name="Segnaposto dat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lvl1pPr>
              <a:defRPr>
                <a:solidFill>
                  <a:schemeClr val="tx1">
                    <a:lumMod val="75000"/>
                    <a:lumOff val="25000"/>
                  </a:schemeClr>
                </a:solidFill>
              </a:defRPr>
            </a:lvl1pPr>
          </a:lstStyle>
          <a:p>
            <a:pPr rtl="0"/>
            <a:fld id="{2F6EAE58-4589-466E-80D1-72C9CC21B379}" type="datetime1">
              <a:rPr lang="it-IT" noProof="0" smtClean="0"/>
              <a:t>16/12/2023</a:t>
            </a:fld>
            <a:endParaRPr lang="it-IT" noProof="0" dirty="0"/>
          </a:p>
        </p:txBody>
      </p:sp>
      <p:sp>
        <p:nvSpPr>
          <p:cNvPr id="3" name="Segnaposto piè di pa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lvl1pPr>
              <a:defRPr>
                <a:solidFill>
                  <a:schemeClr val="tx1">
                    <a:lumMod val="75000"/>
                    <a:lumOff val="25000"/>
                  </a:schemeClr>
                </a:solidFill>
              </a:defRPr>
            </a:lvl1pPr>
          </a:lstStyle>
          <a:p>
            <a:pPr rtl="0"/>
            <a:r>
              <a:rPr lang="it-IT" noProof="0" dirty="0"/>
              <a:t>Piè di pagina</a:t>
            </a:r>
          </a:p>
        </p:txBody>
      </p:sp>
      <p:sp>
        <p:nvSpPr>
          <p:cNvPr id="4" name="Segnaposto numero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lvl1pPr>
              <a:defRPr>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Parallelogramma 14">
            <a:extLst>
              <a:ext uri="{FF2B5EF4-FFF2-40B4-BE49-F238E27FC236}">
                <a16:creationId xmlns:a16="http://schemas.microsoft.com/office/drawing/2014/main" id="{D20796F3-5674-4AF5-9623-575731F82E52}"/>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dirty="0"/>
          </a:p>
        </p:txBody>
      </p:sp>
      <p:sp>
        <p:nvSpPr>
          <p:cNvPr id="2" name="Segnaposto tito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it-IT" noProof="0" dirty="0"/>
              <a:t>Fare clic per modificare lo stile del titolo dello schema</a:t>
            </a:r>
          </a:p>
        </p:txBody>
      </p:sp>
      <p:sp>
        <p:nvSpPr>
          <p:cNvPr id="3" name="Segnaposto testo 2"/>
          <p:cNvSpPr>
            <a:spLocks noGrp="1"/>
          </p:cNvSpPr>
          <p:nvPr>
            <p:ph type="body" idx="1"/>
          </p:nvPr>
        </p:nvSpPr>
        <p:spPr>
          <a:xfrm>
            <a:off x="1216548" y="2108201"/>
            <a:ext cx="10058400" cy="3760891"/>
          </a:xfrm>
          <a:prstGeom prst="rect">
            <a:avLst/>
          </a:prstGeom>
        </p:spPr>
        <p:txBody>
          <a:bodyPr vert="horz" lIns="0" tIns="45720" rIns="0" bIns="45720" rtlCol="0">
            <a:normAutofit/>
          </a:bodyPr>
          <a:lstStyle/>
          <a:p>
            <a:pPr lvl="0" rtl="0"/>
            <a:r>
              <a:rPr lang="it-IT" noProof="0" dirty="0"/>
              <a:t>Fare clic per modificare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2"/>
          </p:nvPr>
        </p:nvSpPr>
        <p:spPr>
          <a:xfrm>
            <a:off x="6834126" y="6446838"/>
            <a:ext cx="258485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rtl="0"/>
            <a:fld id="{415EA518-E098-4533-A7FE-3A70CD273BA1}" type="datetime1">
              <a:rPr lang="it-IT" noProof="0" smtClean="0"/>
              <a:t>16/12/2023</a:t>
            </a:fld>
            <a:endParaRPr lang="it-IT" noProof="0" dirty="0"/>
          </a:p>
        </p:txBody>
      </p:sp>
      <p:sp>
        <p:nvSpPr>
          <p:cNvPr id="5" name="Segnaposto piè di pagina 4"/>
          <p:cNvSpPr>
            <a:spLocks noGrp="1"/>
          </p:cNvSpPr>
          <p:nvPr>
            <p:ph type="ftr" sz="quarter" idx="3"/>
          </p:nvPr>
        </p:nvSpPr>
        <p:spPr>
          <a:xfrm>
            <a:off x="1097279" y="6446838"/>
            <a:ext cx="4846321" cy="365125"/>
          </a:xfrm>
          <a:prstGeom prst="rect">
            <a:avLst/>
          </a:prstGeom>
        </p:spPr>
        <p:txBody>
          <a:bodyPr vert="horz" lIns="91440" tIns="45720" rIns="91440" bIns="45720" rtlCol="0" anchor="ctr"/>
          <a:lstStyle>
            <a:lvl1pPr algn="l">
              <a:defRPr sz="900" cap="all" baseline="0">
                <a:solidFill>
                  <a:schemeClr val="tx1">
                    <a:lumMod val="75000"/>
                    <a:lumOff val="25000"/>
                  </a:schemeClr>
                </a:solidFill>
              </a:defRPr>
            </a:lvl1pPr>
          </a:lstStyle>
          <a:p>
            <a:pPr rtl="0"/>
            <a:r>
              <a:rPr lang="it-IT" noProof="0" dirty="0"/>
              <a:t>Piè di pagina</a:t>
            </a:r>
          </a:p>
        </p:txBody>
      </p:sp>
      <p:sp>
        <p:nvSpPr>
          <p:cNvPr id="6" name="Segnaposto numero diapositiva 5"/>
          <p:cNvSpPr>
            <a:spLocks noGrp="1"/>
          </p:cNvSpPr>
          <p:nvPr>
            <p:ph type="sldNum" sz="quarter" idx="4"/>
          </p:nvPr>
        </p:nvSpPr>
        <p:spPr>
          <a:xfrm>
            <a:off x="10375670" y="6446838"/>
            <a:ext cx="780010" cy="365125"/>
          </a:xfrm>
          <a:prstGeom prst="rect">
            <a:avLst/>
          </a:prstGeom>
        </p:spPr>
        <p:txBody>
          <a:bodyPr vert="horz" lIns="91440" tIns="45720" rIns="91440" bIns="45720" rtlCol="0" anchor="ctr"/>
          <a:lstStyle>
            <a:lvl1pPr algn="r">
              <a:defRPr sz="1050">
                <a:solidFill>
                  <a:schemeClr val="tx1">
                    <a:lumMod val="75000"/>
                    <a:lumOff val="25000"/>
                  </a:schemeClr>
                </a:solidFill>
              </a:defRPr>
            </a:lvl1pPr>
          </a:lstStyle>
          <a:p>
            <a:pPr rtl="0"/>
            <a:fld id="{3A98EE3D-8CD1-4C3F-BD1C-C98C9596463C}" type="slidenum">
              <a:rPr lang="it-IT" noProof="0" smtClean="0"/>
              <a:pPr/>
              <a:t>‹N›</a:t>
            </a:fld>
            <a:endParaRPr lang="it-IT" noProof="0" dirty="0"/>
          </a:p>
        </p:txBody>
      </p:sp>
      <p:sp>
        <p:nvSpPr>
          <p:cNvPr id="8" name="Rettangolo 7">
            <a:extLst>
              <a:ext uri="{FF2B5EF4-FFF2-40B4-BE49-F238E27FC236}">
                <a16:creationId xmlns:a16="http://schemas.microsoft.com/office/drawing/2014/main" id="{0F25E55C-1C16-46C6-B789-A4B2BCEF8F86}"/>
              </a:ext>
            </a:extLst>
          </p:cNvPr>
          <p:cNvSpPr/>
          <p:nvPr userDrawn="1"/>
        </p:nvSpPr>
        <p:spPr>
          <a:xfrm>
            <a:off x="0" y="1011981"/>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18" r:id="rId2"/>
    <p:sldLayoutId id="2147483707" r:id="rId3"/>
    <p:sldLayoutId id="2147483708" r:id="rId4"/>
    <p:sldLayoutId id="2147483719" r:id="rId5"/>
    <p:sldLayoutId id="2147483709" r:id="rId6"/>
    <p:sldLayoutId id="2147483716" r:id="rId7"/>
    <p:sldLayoutId id="2147483710" r:id="rId8"/>
    <p:sldLayoutId id="2147483711" r:id="rId9"/>
    <p:sldLayoutId id="2147483712" r:id="rId10"/>
    <p:sldLayoutId id="2147483727" r:id="rId11"/>
    <p:sldLayoutId id="2147483720" r:id="rId12"/>
    <p:sldLayoutId id="2147483721" r:id="rId13"/>
    <p:sldLayoutId id="2147483725" r:id="rId14"/>
    <p:sldLayoutId id="2147483726" r:id="rId15"/>
    <p:sldLayoutId id="2147483722" r:id="rId16"/>
    <p:sldLayoutId id="2147483723" r:id="rId17"/>
    <p:sldLayoutId id="2147483715" r:id="rId18"/>
    <p:sldLayoutId id="2147483713" r:id="rId19"/>
    <p:sldLayoutId id="2147483714" r:id="rId20"/>
  </p:sldLayoutIdLst>
  <p:hf hdr="0" ftr="0" dt="0"/>
  <p:txStyles>
    <p:titleStyle>
      <a:lvl1pPr algn="l" defTabSz="914400" rtl="0" eaLnBrk="1" latinLnBrk="0" hangingPunct="1">
        <a:lnSpc>
          <a:spcPct val="90000"/>
        </a:lnSpc>
        <a:spcBef>
          <a:spcPct val="0"/>
        </a:spcBef>
        <a:buNone/>
        <a:defRPr sz="4800" b="1" kern="1200" spc="-50" baseline="0">
          <a:solidFill>
            <a:schemeClr val="tx1">
              <a:lumMod val="75000"/>
              <a:lumOff val="25000"/>
            </a:schemeClr>
          </a:solidFill>
          <a:latin typeface="+mn-lt"/>
          <a:ea typeface="+mj-ea"/>
          <a:cs typeface="+mj-cs"/>
        </a:defRPr>
      </a:lvl1pPr>
    </p:titleStyle>
    <p:body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F26B43"/>
          </p15:clr>
        </p15:guide>
        <p15:guide id="2" pos="688">
          <p15:clr>
            <a:srgbClr val="F26B43"/>
          </p15:clr>
        </p15:guide>
        <p15:guide id="3" pos="7038">
          <p15:clr>
            <a:srgbClr val="F26B43"/>
          </p15:clr>
        </p15:guide>
        <p15:guide id="4" orient="horz" pos="3702">
          <p15:clr>
            <a:srgbClr val="F26B43"/>
          </p15:clr>
        </p15:guide>
        <p15:guide id="5" orient="horz" pos="4065">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20.svg"/><Relationship Id="rId3" Type="http://schemas.openxmlformats.org/officeDocument/2006/relationships/image" Target="../media/image1.png"/><Relationship Id="rId7" Type="http://schemas.openxmlformats.org/officeDocument/2006/relationships/image" Target="../media/image14.svg"/><Relationship Id="rId12"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5" Type="http://schemas.openxmlformats.org/officeDocument/2006/relationships/image" Target="../media/image22.png"/><Relationship Id="rId10"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16.svg"/><Relationship Id="rId1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8" Type="http://schemas.openxmlformats.org/officeDocument/2006/relationships/slide" Target="slide12.xml"/><Relationship Id="rId13" Type="http://schemas.openxmlformats.org/officeDocument/2006/relationships/slide" Target="slide22.xml"/><Relationship Id="rId3" Type="http://schemas.openxmlformats.org/officeDocument/2006/relationships/slide" Target="slide3.xml"/><Relationship Id="rId7" Type="http://schemas.openxmlformats.org/officeDocument/2006/relationships/slide" Target="slide8.xml"/><Relationship Id="rId12" Type="http://schemas.openxmlformats.org/officeDocument/2006/relationships/slide" Target="slide21.xml"/><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slide" Target="slide7.xml"/><Relationship Id="rId11" Type="http://schemas.openxmlformats.org/officeDocument/2006/relationships/slide" Target="slide15.xml"/><Relationship Id="rId5" Type="http://schemas.openxmlformats.org/officeDocument/2006/relationships/slide" Target="slide6.xml"/><Relationship Id="rId15" Type="http://schemas.openxmlformats.org/officeDocument/2006/relationships/image" Target="../media/image2.svg"/><Relationship Id="rId10" Type="http://schemas.openxmlformats.org/officeDocument/2006/relationships/slide" Target="slide14.xml"/><Relationship Id="rId4" Type="http://schemas.openxmlformats.org/officeDocument/2006/relationships/slide" Target="slide5.xml"/><Relationship Id="rId9" Type="http://schemas.openxmlformats.org/officeDocument/2006/relationships/slide" Target="slide13.xml"/><Relationship Id="rId1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github.com/fabiomor/save-module-2.0" TargetMode="External"/><Relationship Id="rId4" Type="http://schemas.openxmlformats.org/officeDocument/2006/relationships/image" Target="../media/image2.sv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4.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5.jpe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A017FF9C-6A7E-4A79-81BB-438E8EA9676A}"/>
              </a:ext>
              <a:ext uri="{C183D7F6-B498-43B3-948B-1728B52AA6E4}">
                <adec:decorative xmlns:adec="http://schemas.microsoft.com/office/drawing/2017/decorative" val="0"/>
              </a:ext>
            </a:extLst>
          </p:cNvPr>
          <p:cNvSpPr>
            <a:spLocks noGrp="1"/>
          </p:cNvSpPr>
          <p:nvPr>
            <p:ph type="ctrTitle"/>
          </p:nvPr>
        </p:nvSpPr>
        <p:spPr>
          <a:xfrm>
            <a:off x="830174" y="2022764"/>
            <a:ext cx="4526280" cy="2650835"/>
          </a:xfrm>
        </p:spPr>
        <p:txBody>
          <a:bodyPr rtlCol="0">
            <a:noAutofit/>
          </a:bodyPr>
          <a:lstStyle/>
          <a:p>
            <a:pPr rtl="0"/>
            <a:r>
              <a:rPr lang="it-IT" sz="3600" dirty="0"/>
              <a:t>Estensione del modulo della piattaforma ENEA PELL per la valutazione economico-finanziaria degli impianti di illuminazione pubblica </a:t>
            </a:r>
          </a:p>
        </p:txBody>
      </p:sp>
      <p:sp>
        <p:nvSpPr>
          <p:cNvPr id="4" name="Sottotitolo 3">
            <a:extLst>
              <a:ext uri="{FF2B5EF4-FFF2-40B4-BE49-F238E27FC236}">
                <a16:creationId xmlns:a16="http://schemas.microsoft.com/office/drawing/2014/main" id="{FFFB5E3C-FE17-44EA-B59B-183125D08F7C}"/>
              </a:ext>
            </a:extLst>
          </p:cNvPr>
          <p:cNvSpPr>
            <a:spLocks noGrp="1"/>
          </p:cNvSpPr>
          <p:nvPr>
            <p:ph type="subTitle" idx="1"/>
          </p:nvPr>
        </p:nvSpPr>
        <p:spPr>
          <a:xfrm>
            <a:off x="6967944" y="3029525"/>
            <a:ext cx="4526280" cy="2743201"/>
          </a:xfrm>
        </p:spPr>
        <p:txBody>
          <a:bodyPr rtlCol="0">
            <a:normAutofit fontScale="92500" lnSpcReduction="10000"/>
          </a:bodyPr>
          <a:lstStyle/>
          <a:p>
            <a:pPr rtl="0"/>
            <a:r>
              <a:rPr lang="it-IT" sz="2200" dirty="0">
                <a:latin typeface="+mj-lt"/>
              </a:rPr>
              <a:t>Prof.ssa Patrizia Scandurra</a:t>
            </a:r>
          </a:p>
          <a:p>
            <a:pPr rtl="0"/>
            <a:r>
              <a:rPr lang="it-IT" sz="2200" dirty="0" err="1">
                <a:latin typeface="+mj-lt"/>
              </a:rPr>
              <a:t>PHd</a:t>
            </a:r>
            <a:r>
              <a:rPr lang="it-IT" sz="2200" dirty="0">
                <a:latin typeface="+mj-lt"/>
              </a:rPr>
              <a:t> Fabio </a:t>
            </a:r>
            <a:r>
              <a:rPr lang="it-IT" sz="2200" dirty="0" err="1">
                <a:latin typeface="+mj-lt"/>
              </a:rPr>
              <a:t>MoREtti</a:t>
            </a:r>
            <a:endParaRPr lang="it-IT" sz="2200" dirty="0">
              <a:latin typeface="+mj-lt"/>
            </a:endParaRPr>
          </a:p>
          <a:p>
            <a:pPr rtl="0"/>
            <a:r>
              <a:rPr lang="it-IT" sz="2200" dirty="0" err="1">
                <a:latin typeface="+mj-lt"/>
              </a:rPr>
              <a:t>pHd</a:t>
            </a:r>
            <a:r>
              <a:rPr lang="it-IT" sz="2200" dirty="0">
                <a:latin typeface="+mj-lt"/>
              </a:rPr>
              <a:t> </a:t>
            </a:r>
            <a:r>
              <a:rPr lang="it-IT" sz="2200" dirty="0" err="1">
                <a:latin typeface="+mj-lt"/>
              </a:rPr>
              <a:t>eDOardo</a:t>
            </a:r>
            <a:r>
              <a:rPr lang="it-IT" sz="2200" dirty="0">
                <a:latin typeface="+mj-lt"/>
              </a:rPr>
              <a:t> </a:t>
            </a:r>
            <a:r>
              <a:rPr lang="it-IT" sz="2200" dirty="0" err="1">
                <a:latin typeface="+mj-lt"/>
              </a:rPr>
              <a:t>Scazzocchio</a:t>
            </a:r>
            <a:endParaRPr lang="it-IT" sz="2200" dirty="0">
              <a:latin typeface="+mj-lt"/>
            </a:endParaRPr>
          </a:p>
          <a:p>
            <a:pPr rtl="0"/>
            <a:endParaRPr lang="it-IT" dirty="0">
              <a:latin typeface="+mj-lt"/>
            </a:endParaRPr>
          </a:p>
          <a:p>
            <a:pPr algn="r" rtl="0"/>
            <a:r>
              <a:rPr lang="it-IT" sz="2200" dirty="0">
                <a:latin typeface="+mj-lt"/>
              </a:rPr>
              <a:t>SALVATORE GRECO 1053509</a:t>
            </a:r>
          </a:p>
          <a:p>
            <a:pPr algn="r" rtl="0"/>
            <a:r>
              <a:rPr lang="it-IT" sz="2200" dirty="0">
                <a:latin typeface="+mj-lt"/>
              </a:rPr>
              <a:t>FABIO GAMBA 1053157</a:t>
            </a:r>
          </a:p>
        </p:txBody>
      </p:sp>
      <p:pic>
        <p:nvPicPr>
          <p:cNvPr id="5" name="Elemento grafico 4">
            <a:extLst>
              <a:ext uri="{FF2B5EF4-FFF2-40B4-BE49-F238E27FC236}">
                <a16:creationId xmlns:a16="http://schemas.microsoft.com/office/drawing/2014/main" id="{726D919E-DC18-489E-AB28-D278D021F2B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35547" y="454025"/>
            <a:ext cx="4791075" cy="1895475"/>
          </a:xfrm>
          <a:prstGeom prst="rect">
            <a:avLst/>
          </a:prstGeom>
        </p:spPr>
      </p:pic>
    </p:spTree>
    <p:extLst>
      <p:ext uri="{BB962C8B-B14F-4D97-AF65-F5344CB8AC3E}">
        <p14:creationId xmlns:p14="http://schemas.microsoft.com/office/powerpoint/2010/main" val="4172296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portale - </a:t>
            </a:r>
            <a:r>
              <a:rPr lang="it-IT" dirty="0" err="1"/>
              <a:t>Payback</a:t>
            </a:r>
            <a:endParaRPr lang="it-IT" dirty="0"/>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10</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4598625" cy="4114406"/>
          </a:xfrm>
        </p:spPr>
        <p:txBody>
          <a:bodyPr>
            <a:normAutofit/>
          </a:bodyPr>
          <a:lstStyle/>
          <a:p>
            <a:pPr marL="457200">
              <a:lnSpc>
                <a:spcPct val="107000"/>
              </a:lnSpc>
              <a:spcAft>
                <a:spcPts val="800"/>
              </a:spcAft>
            </a:pPr>
            <a:r>
              <a:rPr lang="it-IT" sz="1800"/>
              <a:t>Nella terza </a:t>
            </a:r>
            <a:r>
              <a:rPr lang="it-IT" sz="1800" dirty="0"/>
              <a:t>sezione vengono mostrati i risultati del calcolo riguardante </a:t>
            </a:r>
            <a:r>
              <a:rPr lang="it-IT" sz="1800"/>
              <a:t>il tempo di</a:t>
            </a:r>
            <a:r>
              <a:rPr lang="it-IT" sz="1800" dirty="0"/>
              <a:t> </a:t>
            </a:r>
            <a:r>
              <a:rPr lang="it-IT" sz="1800" dirty="0" err="1"/>
              <a:t>Payback</a:t>
            </a:r>
            <a:r>
              <a:rPr lang="it-IT" sz="1800" dirty="0"/>
              <a:t>.</a:t>
            </a:r>
          </a:p>
          <a:p>
            <a:pPr marL="457200">
              <a:lnSpc>
                <a:spcPct val="107000"/>
              </a:lnSpc>
              <a:spcAft>
                <a:spcPts val="800"/>
              </a:spcAft>
            </a:pPr>
            <a:r>
              <a:rPr lang="it-IT" sz="1800" dirty="0"/>
              <a:t>All’utente viene offerta la possibilità di variare alcuni parametri e effettuare nuovamente il calcolo.</a:t>
            </a:r>
          </a:p>
          <a:p>
            <a:pPr marL="457200">
              <a:lnSpc>
                <a:spcPct val="107000"/>
              </a:lnSpc>
              <a:spcAft>
                <a:spcPts val="800"/>
              </a:spcAft>
            </a:pPr>
            <a:endParaRPr lang="it-IT" sz="1800" dirty="0"/>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Immagine 1">
            <a:extLst>
              <a:ext uri="{FF2B5EF4-FFF2-40B4-BE49-F238E27FC236}">
                <a16:creationId xmlns:a16="http://schemas.microsoft.com/office/drawing/2014/main" id="{5B292961-A81C-64B7-B415-CD91376D6C1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91726" y="1929343"/>
            <a:ext cx="6120130" cy="2780030"/>
          </a:xfrm>
          <a:prstGeom prst="roundRect">
            <a:avLst>
              <a:gd name="adj" fmla="val 2393"/>
            </a:avLst>
          </a:prstGeom>
          <a:noFill/>
          <a:ln>
            <a:solidFill>
              <a:schemeClr val="tx1"/>
            </a:solidFill>
          </a:ln>
        </p:spPr>
      </p:pic>
    </p:spTree>
    <p:extLst>
      <p:ext uri="{BB962C8B-B14F-4D97-AF65-F5344CB8AC3E}">
        <p14:creationId xmlns:p14="http://schemas.microsoft.com/office/powerpoint/2010/main" val="1968764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portale – Altre modalità</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11</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4598625" cy="4114406"/>
          </a:xfrm>
        </p:spPr>
        <p:txBody>
          <a:bodyPr>
            <a:normAutofit/>
          </a:bodyPr>
          <a:lstStyle/>
          <a:p>
            <a:pPr marL="457200">
              <a:lnSpc>
                <a:spcPct val="107000"/>
              </a:lnSpc>
              <a:spcAft>
                <a:spcPts val="800"/>
              </a:spcAft>
            </a:pPr>
            <a:r>
              <a:rPr lang="it-IT" sz="1800" dirty="0"/>
              <a:t>Nella quarta sezione vengono mostrati i risultati del calcolo riguardante </a:t>
            </a:r>
            <a:r>
              <a:rPr lang="it-IT" sz="1800"/>
              <a:t>altre modalità </a:t>
            </a:r>
            <a:r>
              <a:rPr lang="it-IT" sz="1800" dirty="0"/>
              <a:t>di finanziamento.</a:t>
            </a:r>
          </a:p>
          <a:p>
            <a:pPr marL="457200">
              <a:lnSpc>
                <a:spcPct val="107000"/>
              </a:lnSpc>
              <a:spcAft>
                <a:spcPts val="800"/>
              </a:spcAft>
            </a:pPr>
            <a:r>
              <a:rPr lang="it-IT" sz="1800" dirty="0"/>
              <a:t>All’utente viene offerta la possibilità di variare alcuni parametri e effettuare nuovamente il calcolo.</a:t>
            </a:r>
          </a:p>
          <a:p>
            <a:pPr marL="457200">
              <a:lnSpc>
                <a:spcPct val="107000"/>
              </a:lnSpc>
              <a:spcAft>
                <a:spcPts val="800"/>
              </a:spcAft>
            </a:pPr>
            <a:endParaRPr lang="it-IT" sz="1800" dirty="0"/>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magine 4">
            <a:extLst>
              <a:ext uri="{FF2B5EF4-FFF2-40B4-BE49-F238E27FC236}">
                <a16:creationId xmlns:a16="http://schemas.microsoft.com/office/drawing/2014/main" id="{11DFD7AE-A660-9B1F-2905-8955E8178E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5526740" y="1990725"/>
            <a:ext cx="6021070" cy="2876550"/>
          </a:xfrm>
          <a:prstGeom prst="roundRect">
            <a:avLst>
              <a:gd name="adj" fmla="val 1673"/>
            </a:avLst>
          </a:prstGeom>
          <a:noFill/>
          <a:ln>
            <a:solidFill>
              <a:schemeClr val="tx1"/>
            </a:solidFill>
          </a:ln>
        </p:spPr>
      </p:pic>
    </p:spTree>
    <p:extLst>
      <p:ext uri="{BB962C8B-B14F-4D97-AF65-F5344CB8AC3E}">
        <p14:creationId xmlns:p14="http://schemas.microsoft.com/office/powerpoint/2010/main" val="665640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Toolchain e tecnologie utilizzate</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12</a:t>
            </a:fld>
            <a:endParaRPr lang="it-IT" b="1" dirty="0"/>
          </a:p>
        </p:txBody>
      </p:sp>
      <p:pic>
        <p:nvPicPr>
          <p:cNvPr id="20" name="Immagine 19" descr="Immagine che contiene cerchio, logo, simbolo, Carattere&#10;&#10;Descrizione generata automaticamente">
            <a:extLst>
              <a:ext uri="{FF2B5EF4-FFF2-40B4-BE49-F238E27FC236}">
                <a16:creationId xmlns:a16="http://schemas.microsoft.com/office/drawing/2014/main" id="{298DC605-9DBD-CE35-7076-4884DACA759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50164" y="2036119"/>
            <a:ext cx="818147" cy="441661"/>
          </a:xfrm>
          <a:prstGeom prst="rect">
            <a:avLst/>
          </a:prstGeom>
        </p:spPr>
      </p:pic>
      <p:pic>
        <p:nvPicPr>
          <p:cNvPr id="21" name="Elemento grafico 20">
            <a:extLst>
              <a:ext uri="{FF2B5EF4-FFF2-40B4-BE49-F238E27FC236}">
                <a16:creationId xmlns:a16="http://schemas.microsoft.com/office/drawing/2014/main" id="{517EFE90-44A5-EEFA-75F4-1B4FFF51FC3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338180" y="2002310"/>
            <a:ext cx="476250" cy="495300"/>
          </a:xfrm>
          <a:prstGeom prst="rect">
            <a:avLst/>
          </a:prstGeom>
        </p:spPr>
      </p:pic>
      <p:pic>
        <p:nvPicPr>
          <p:cNvPr id="22" name="Elemento grafico 21">
            <a:extLst>
              <a:ext uri="{FF2B5EF4-FFF2-40B4-BE49-F238E27FC236}">
                <a16:creationId xmlns:a16="http://schemas.microsoft.com/office/drawing/2014/main" id="{0F124CBF-3B4E-30CA-FCC1-C840AB399B5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918836" y="2111847"/>
            <a:ext cx="1085850" cy="276225"/>
          </a:xfrm>
          <a:prstGeom prst="rect">
            <a:avLst/>
          </a:prstGeom>
        </p:spPr>
      </p:pic>
      <p:pic>
        <p:nvPicPr>
          <p:cNvPr id="23" name="Immagine 22" descr="Immagine che contiene Elementi grafici, Carattere, logo, grafica&#10;&#10;Descrizione generata automaticamente">
            <a:extLst>
              <a:ext uri="{FF2B5EF4-FFF2-40B4-BE49-F238E27FC236}">
                <a16:creationId xmlns:a16="http://schemas.microsoft.com/office/drawing/2014/main" id="{4CC19EB5-0044-D811-DDAE-B1B9A3AB8E7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399087" y="2891118"/>
            <a:ext cx="830686" cy="561657"/>
          </a:xfrm>
          <a:prstGeom prst="rect">
            <a:avLst/>
          </a:prstGeom>
        </p:spPr>
      </p:pic>
      <p:pic>
        <p:nvPicPr>
          <p:cNvPr id="24" name="Immagine 23" descr="Immagine che contiene clipart, Elementi grafici, design, cartone animato&#10;&#10;Descrizione generata automaticamente">
            <a:extLst>
              <a:ext uri="{FF2B5EF4-FFF2-40B4-BE49-F238E27FC236}">
                <a16:creationId xmlns:a16="http://schemas.microsoft.com/office/drawing/2014/main" id="{DF3E7DB0-60CB-1823-6EF0-8C6343E3E245}"/>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406524" y="3808290"/>
            <a:ext cx="521103" cy="521103"/>
          </a:xfrm>
          <a:prstGeom prst="rect">
            <a:avLst/>
          </a:prstGeom>
        </p:spPr>
      </p:pic>
      <p:pic>
        <p:nvPicPr>
          <p:cNvPr id="25" name="Elemento grafico 24">
            <a:extLst>
              <a:ext uri="{FF2B5EF4-FFF2-40B4-BE49-F238E27FC236}">
                <a16:creationId xmlns:a16="http://schemas.microsoft.com/office/drawing/2014/main" id="{204F72D2-555F-3071-973A-5918E16618A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399087" y="4648788"/>
            <a:ext cx="495300" cy="495300"/>
          </a:xfrm>
          <a:prstGeom prst="rect">
            <a:avLst/>
          </a:prstGeom>
        </p:spPr>
      </p:pic>
      <p:pic>
        <p:nvPicPr>
          <p:cNvPr id="26" name="Immagine 25" descr="Immagine che contiene gatto, mammifero, silhouette&#10;&#10;Descrizione generata automaticamente">
            <a:extLst>
              <a:ext uri="{FF2B5EF4-FFF2-40B4-BE49-F238E27FC236}">
                <a16:creationId xmlns:a16="http://schemas.microsoft.com/office/drawing/2014/main" id="{BA15CEED-5374-3C90-0E58-ACB2204DE9A9}"/>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357179" y="5387746"/>
            <a:ext cx="561657" cy="561657"/>
          </a:xfrm>
          <a:prstGeom prst="rect">
            <a:avLst/>
          </a:prstGeom>
        </p:spPr>
      </p:pic>
      <p:pic>
        <p:nvPicPr>
          <p:cNvPr id="28" name="Immagine 27" descr="Immagine che contiene trasporto, natante, veliero, nave&#10;&#10;Descrizione generata automaticamente">
            <a:extLst>
              <a:ext uri="{FF2B5EF4-FFF2-40B4-BE49-F238E27FC236}">
                <a16:creationId xmlns:a16="http://schemas.microsoft.com/office/drawing/2014/main" id="{A507A154-6BF6-81A5-2075-15639B1FEDF0}"/>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510259" y="2776539"/>
            <a:ext cx="1181099" cy="658462"/>
          </a:xfrm>
          <a:prstGeom prst="rect">
            <a:avLst/>
          </a:prstGeom>
        </p:spPr>
      </p:pic>
      <p:sp>
        <p:nvSpPr>
          <p:cNvPr id="7" name="Segnaposto contenuto 2">
            <a:extLst>
              <a:ext uri="{FF2B5EF4-FFF2-40B4-BE49-F238E27FC236}">
                <a16:creationId xmlns:a16="http://schemas.microsoft.com/office/drawing/2014/main" id="{FADD821B-40CB-2485-59F1-83E37906B53A}"/>
              </a:ext>
            </a:extLst>
          </p:cNvPr>
          <p:cNvSpPr txBox="1">
            <a:spLocks/>
          </p:cNvSpPr>
          <p:nvPr/>
        </p:nvSpPr>
        <p:spPr>
          <a:xfrm>
            <a:off x="758378" y="1929343"/>
            <a:ext cx="8360223" cy="4114406"/>
          </a:xfrm>
          <a:prstGeom prst="rect">
            <a:avLst/>
          </a:prstGeom>
        </p:spPr>
        <p:txBody>
          <a:bodyPr vert="horz" lIns="0" tIns="45720" rIns="0" bIns="45720" rtlCol="0">
            <a:normAutofit fontScale="92500" lnSpcReduction="20000"/>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a:lnSpc>
                <a:spcPct val="107000"/>
              </a:lnSpc>
              <a:spcAft>
                <a:spcPts val="800"/>
              </a:spcAft>
            </a:pPr>
            <a:r>
              <a:rPr lang="it-IT" sz="20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Laravel</a:t>
            </a: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/PHP8.1: la soluzione proposta è sviluppata utilizzando il linguaggio di programmazione PHP 8.1. In particolare, viene utilizzato il framework </a:t>
            </a:r>
            <a:r>
              <a:rPr lang="it-IT" sz="20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Laravel</a:t>
            </a: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8 scritto sulla versione di PHP specificata.</a:t>
            </a:r>
          </a:p>
          <a:p>
            <a:pPr marL="457200">
              <a:lnSpc>
                <a:spcPct val="107000"/>
              </a:lnSpc>
              <a:spcAft>
                <a:spcPts val="800"/>
              </a:spcAft>
            </a:pP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MySQL/</a:t>
            </a:r>
            <a:r>
              <a:rPr lang="it-IT" sz="20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PHPMyAdmin</a:t>
            </a: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database utilizzato per gestire i dati anagrafici dei comuni, degli impianti, e i dati inseriti dai gestori.</a:t>
            </a:r>
          </a:p>
          <a:p>
            <a:pPr marL="457200">
              <a:lnSpc>
                <a:spcPct val="107000"/>
              </a:lnSpc>
              <a:spcAft>
                <a:spcPts val="800"/>
              </a:spcAft>
            </a:pP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diagrams.net: utilizzato per la modellazione UML degli Use Case e per la successiva estrapolazione dei requisiti funzionali</a:t>
            </a:r>
          </a:p>
          <a:p>
            <a:pPr marL="457200">
              <a:lnSpc>
                <a:spcPct val="107000"/>
              </a:lnSpc>
              <a:spcAft>
                <a:spcPts val="800"/>
              </a:spcAft>
            </a:pPr>
            <a:r>
              <a:rPr lang="it-IT" sz="20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Postman</a:t>
            </a: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software di sviluppo e testing di API web, utilizzato per la validazione dei risultati ottenuti dal modulo SAVE</a:t>
            </a:r>
          </a:p>
          <a:p>
            <a:pPr marL="457200">
              <a:lnSpc>
                <a:spcPct val="107000"/>
              </a:lnSpc>
              <a:spcAft>
                <a:spcPts val="800"/>
              </a:spcAft>
            </a:pP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GitHub: nota piattaforma online per il </a:t>
            </a:r>
            <a:r>
              <a:rPr lang="it-IT" sz="20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versionamento</a:t>
            </a:r>
            <a:r>
              <a:rPr lang="it-IT" sz="20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del codice e la collaborazione tra gli addetti ai lavori</a:t>
            </a:r>
          </a:p>
        </p:txBody>
      </p:sp>
    </p:spTree>
    <p:extLst>
      <p:ext uri="{BB962C8B-B14F-4D97-AF65-F5344CB8AC3E}">
        <p14:creationId xmlns:p14="http://schemas.microsoft.com/office/powerpoint/2010/main" val="3275112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Analisi dei requisiti</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13</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La prima fase del progetto di testi è stata quella di analisi del documento di specifica, ovvero uno dei primissimi processi nell’ambito dell’ingegneria del software</a:t>
            </a:r>
          </a:p>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Abbiamo studiato i casi d’uso della specifica del portale PELL, dettagliandoli ed estendendoli al fine di estrapolare i casi d’uso dello specifico modulo SAVE. Successivamente, circoscritto il contesto del modulo, ne abbiamo specificato i requisiti funzionali, sempre estendendo le specifiche del portale PELL.</a:t>
            </a: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 requisiti funzionali prodotti sono stati di fondamentale importanza per lo sviluppo effettivo delle funzionalità del modulo SAVE.</a:t>
            </a:r>
          </a:p>
        </p:txBody>
      </p:sp>
    </p:spTree>
    <p:extLst>
      <p:ext uri="{BB962C8B-B14F-4D97-AF65-F5344CB8AC3E}">
        <p14:creationId xmlns:p14="http://schemas.microsoft.com/office/powerpoint/2010/main" val="18995396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Sviluppo</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14</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Lo sviluppo delle funzionalità identificate nella fase di analisi dei requisiti, ha richiesto l’utilizzo di una tecnica di programmazione specifica, ovvero quella della programmazione dinamica. In particolar modo, abbiamo adottato l’approccio bottom-up, grazie al quale abbiamo diviso ogni macro-problema in sotto-problemi di minore complessità.</a:t>
            </a:r>
          </a:p>
          <a:p>
            <a:pPr marL="457200">
              <a:lnSpc>
                <a:spcPct val="107000"/>
              </a:lnSpc>
              <a:spcAft>
                <a:spcPts val="800"/>
              </a:spcAft>
            </a:pPr>
            <a:r>
              <a:rPr lang="it-IT"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Abbiamo quindi risolto questi sotto-problemi e combinato tutti i risultati ottenuti, per ottenere una soluzione che soddisfi il corrispondente requisito funzionale.</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8703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Elenco dei requisiti implementati</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15</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10697022" cy="4114406"/>
          </a:xfrm>
        </p:spPr>
        <p:txBody>
          <a:bodyPr>
            <a:normAutofit/>
          </a:bodyPr>
          <a:lstStyle/>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 Calcolo Importo investimento per zona omogenea</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valore dell’importo dell’investimento in base alla zona omogenea TO-BE scelta dall’utente. </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R.2 Calcolo del delta consumo energetico tra zona omogenea AS-IS e TO-BE</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la differenza tra il consumo energetico della zona omogenea AS-IS scelta dall’utente e il consumo energetico della zona omogenea TO-BE associata ad essa.</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R.3 Calcolo del delta spesa energetica tra zona omogenea AS-IS e TO-BE</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la differenza tra la spesa energetica della zona omogenea AS-IS scelta dall’utente e la spesa energetica della zona omogenea TO-BE associata ad essa.</a:t>
            </a:r>
          </a:p>
        </p:txBody>
      </p:sp>
    </p:spTree>
    <p:extLst>
      <p:ext uri="{BB962C8B-B14F-4D97-AF65-F5344CB8AC3E}">
        <p14:creationId xmlns:p14="http://schemas.microsoft.com/office/powerpoint/2010/main" val="3818547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Elenco dei requisiti implementati</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16</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10697022" cy="4114406"/>
          </a:xfrm>
        </p:spPr>
        <p:txBody>
          <a:bodyPr>
            <a:normAutofit fontScale="85000" lnSpcReduction="20000"/>
          </a:bodyPr>
          <a:lstStyle/>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R.4 Calcolo degli incentivi statali</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gli incentivi statali per la zona omogenea scelta dall’utente per un numero di anni pari alla durata degli incentivi specifica dell’investimento.</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R.5 Calcolo dei costi di manutenzione </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i costi di manutenzione per la zona omogenea scelta dall’utente, per tutta la durata dell’ammortamento specifico dell’investimento scelto.</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R.6 Calcolo flussi di cassa per zona omogenea</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vettore dei flussi di cassa per la zona omogenea AS-IS scelta dall’utente, tenendo conto della zona omogenea TO-BE associata. </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R.7 Calcolo dei flussi di cassa per impianto</a:t>
            </a:r>
          </a:p>
          <a:p>
            <a:pPr marL="574548" lvl="1">
              <a:lnSpc>
                <a:spcPct val="107000"/>
              </a:lnSpc>
              <a:spcAft>
                <a:spcPts val="800"/>
              </a:spcAft>
            </a:pPr>
            <a:r>
              <a:rPr lang="it-IT" sz="18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Il modulo SAVE deve essere in grado di calcolare i flussi di cassa per l’intero impianto scelto dall’utente, sommando i flussi di cassa delle singole coppie di zono omogenea che lo compongono</a:t>
            </a:r>
            <a:r>
              <a:rPr lang="it-IT" sz="3200" kern="100"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142831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Elenco dei requisiti implementati</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17</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sz="17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R.8 Calcolo importo investimento per impianto</a:t>
            </a:r>
          </a:p>
          <a:p>
            <a:pPr marL="574548" lvl="1">
              <a:lnSpc>
                <a:spcPct val="107000"/>
              </a:lnSpc>
              <a:spcAft>
                <a:spcPts val="800"/>
              </a:spcAft>
            </a:pPr>
            <a:r>
              <a:rPr lang="it-IT" sz="15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l’importo dell’investimento necessario per la procedura di ammodernamento dell’intero impianto scelto dall’utente. Questo calcolo aggrega i singoli importi calcolati per ogni coppia di zone omogenea AS-IS/TO-BE.</a:t>
            </a:r>
          </a:p>
          <a:p>
            <a:pPr marL="457200">
              <a:lnSpc>
                <a:spcPct val="107000"/>
              </a:lnSpc>
              <a:spcAft>
                <a:spcPts val="800"/>
              </a:spcAft>
            </a:pPr>
            <a:r>
              <a:rPr lang="it-IT" sz="17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R.9 Calcolo VAN per impianto</a:t>
            </a:r>
          </a:p>
          <a:p>
            <a:pPr marL="574548" lvl="1">
              <a:lnSpc>
                <a:spcPct val="107000"/>
              </a:lnSpc>
              <a:spcAft>
                <a:spcPts val="800"/>
              </a:spcAft>
            </a:pPr>
            <a:r>
              <a:rPr lang="it-IT" sz="15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VAN (Valore Attuale Netto) per l’intero impianto scelto dall’utente.</a:t>
            </a:r>
          </a:p>
          <a:p>
            <a:pPr marL="457200">
              <a:lnSpc>
                <a:spcPct val="107000"/>
              </a:lnSpc>
              <a:spcAft>
                <a:spcPts val="800"/>
              </a:spcAft>
            </a:pPr>
            <a:r>
              <a:rPr lang="it-IT" sz="17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R.10 Calcolo del TIR per impianto</a:t>
            </a:r>
          </a:p>
          <a:p>
            <a:pPr marL="574548" lvl="1">
              <a:lnSpc>
                <a:spcPct val="107000"/>
              </a:lnSpc>
              <a:spcAft>
                <a:spcPts val="800"/>
              </a:spcAft>
            </a:pPr>
            <a:r>
              <a:rPr lang="it-IT" sz="15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TIR (Tasso Interno di Rendimento) per l’impianto scelto dall’utente.</a:t>
            </a:r>
          </a:p>
          <a:p>
            <a:pPr marL="457200">
              <a:lnSpc>
                <a:spcPct val="107000"/>
              </a:lnSpc>
              <a:spcAft>
                <a:spcPts val="800"/>
              </a:spcAft>
            </a:pPr>
            <a:r>
              <a:rPr lang="it-IT" sz="17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R.11 Calcolo del </a:t>
            </a:r>
            <a:r>
              <a:rPr lang="it-IT" sz="17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Payback</a:t>
            </a:r>
            <a:r>
              <a:rPr lang="it-IT" sz="17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Time</a:t>
            </a:r>
          </a:p>
          <a:p>
            <a:pPr marL="574548" lvl="1">
              <a:lnSpc>
                <a:spcPct val="107000"/>
              </a:lnSpc>
              <a:spcAft>
                <a:spcPts val="800"/>
              </a:spcAft>
            </a:pPr>
            <a:r>
              <a:rPr lang="it-IT" sz="15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a:t>
            </a:r>
            <a:r>
              <a:rPr lang="it-IT" sz="1500" kern="100" dirty="0" err="1">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payback</a:t>
            </a:r>
            <a:r>
              <a:rPr lang="it-IT" sz="15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time per l’impianto scelto, tenendo conto dei flussi di cassa cumulativi.</a:t>
            </a:r>
          </a:p>
        </p:txBody>
      </p:sp>
    </p:spTree>
    <p:extLst>
      <p:ext uri="{BB962C8B-B14F-4D97-AF65-F5344CB8AC3E}">
        <p14:creationId xmlns:p14="http://schemas.microsoft.com/office/powerpoint/2010/main" val="725295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Elenco dei requisiti implementati</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18</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R.12 Calcolo del canone minimo</a:t>
            </a:r>
          </a:p>
          <a:p>
            <a:pPr marL="574548" lvl="1">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canone minimo, in base alla quota da corrispondere al soggetto privato secondo i parametri dell’investimento scelto, per l’impianto selezionato dall’utente.</a:t>
            </a: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R.13 Calcolo del canone massimo</a:t>
            </a:r>
          </a:p>
          <a:p>
            <a:pPr marL="574548" lvl="1">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calcolare il canone massimo, in base alla quota da corrispondere al soggetto privato secondo i parametri dell’investimento scelto, per l’impianto selezionato dall’utente.</a:t>
            </a: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R.14 Calcolo aggregato dei risultati</a:t>
            </a:r>
          </a:p>
          <a:p>
            <a:pPr marL="574548" lvl="1">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deve essere in grado di aggregare tutti i risultati delle precedenti operazioni, in modo da rispettare il formato atteso per poter essere visualizzato correttamente dall’utente.</a:t>
            </a:r>
          </a:p>
        </p:txBody>
      </p:sp>
    </p:spTree>
    <p:extLst>
      <p:ext uri="{BB962C8B-B14F-4D97-AF65-F5344CB8AC3E}">
        <p14:creationId xmlns:p14="http://schemas.microsoft.com/office/powerpoint/2010/main" val="4044131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D22E5227-66DC-4545-A93A-3BAE57987144}"/>
              </a:ext>
            </a:extLst>
          </p:cNvPr>
          <p:cNvSpPr/>
          <p:nvPr/>
        </p:nvSpPr>
        <p:spPr>
          <a:xfrm>
            <a:off x="590927" y="2477070"/>
            <a:ext cx="2955837" cy="4571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0" name="Elemento grafico 9">
            <a:extLst>
              <a:ext uri="{FF2B5EF4-FFF2-40B4-BE49-F238E27FC236}">
                <a16:creationId xmlns:a16="http://schemas.microsoft.com/office/drawing/2014/main" id="{54A47743-7725-4A33-93CA-EFB89C10D1E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2" name="Connettore 11">
            <a:extLst>
              <a:ext uri="{FF2B5EF4-FFF2-40B4-BE49-F238E27FC236}">
                <a16:creationId xmlns:a16="http://schemas.microsoft.com/office/drawing/2014/main" id="{92095D8C-8CCA-4CC6-B2D2-E1BC4732F321}"/>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19</a:t>
            </a:fld>
            <a:endParaRPr lang="it-IT" b="1" dirty="0"/>
          </a:p>
        </p:txBody>
      </p:sp>
      <p:sp>
        <p:nvSpPr>
          <p:cNvPr id="13" name="Segnaposto contenuto 5">
            <a:extLst>
              <a:ext uri="{FF2B5EF4-FFF2-40B4-BE49-F238E27FC236}">
                <a16:creationId xmlns:a16="http://schemas.microsoft.com/office/drawing/2014/main" id="{B17E8C38-DDF5-41B9-B467-914D34FF3AAB}"/>
              </a:ext>
            </a:extLst>
          </p:cNvPr>
          <p:cNvSpPr txBox="1">
            <a:spLocks/>
          </p:cNvSpPr>
          <p:nvPr/>
        </p:nvSpPr>
        <p:spPr>
          <a:xfrm>
            <a:off x="6620787" y="1452869"/>
            <a:ext cx="4542547" cy="4590875"/>
          </a:xfrm>
          <a:prstGeom prst="rect">
            <a:avLst/>
          </a:prstGeom>
        </p:spPr>
        <p:txBody>
          <a:bodyPr vert="horz" lIns="0" tIns="45720" rIns="0" bIns="45720" rtlCol="0" anchor="t">
            <a:normAutofit/>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20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it-IT" dirty="0">
              <a:latin typeface="+mj-lt"/>
            </a:endParaRPr>
          </a:p>
          <a:p>
            <a:pPr marL="0" indent="0">
              <a:buNone/>
            </a:pPr>
            <a:endParaRPr lang="it-IT" dirty="0">
              <a:latin typeface="+mj-lt"/>
            </a:endParaRPr>
          </a:p>
        </p:txBody>
      </p:sp>
      <p:sp>
        <p:nvSpPr>
          <p:cNvPr id="14" name="CasellaDiTesto 13">
            <a:extLst>
              <a:ext uri="{FF2B5EF4-FFF2-40B4-BE49-F238E27FC236}">
                <a16:creationId xmlns:a16="http://schemas.microsoft.com/office/drawing/2014/main" id="{E938C4D9-4BBF-45BC-B0CE-2D6BABDDC52B}"/>
              </a:ext>
            </a:extLst>
          </p:cNvPr>
          <p:cNvSpPr txBox="1"/>
          <p:nvPr/>
        </p:nvSpPr>
        <p:spPr>
          <a:xfrm>
            <a:off x="590927" y="1506956"/>
            <a:ext cx="11223398" cy="2751651"/>
          </a:xfrm>
          <a:prstGeom prst="rect">
            <a:avLst/>
          </a:prstGeom>
          <a:noFill/>
        </p:spPr>
        <p:txBody>
          <a:bodyPr wrap="square" rtlCol="0">
            <a:spAutoFit/>
          </a:bodyPr>
          <a:lstStyle/>
          <a:p>
            <a:pPr>
              <a:lnSpc>
                <a:spcPct val="107000"/>
              </a:lnSpc>
              <a:spcAft>
                <a:spcPts val="800"/>
              </a:spcAft>
            </a:pPr>
            <a:r>
              <a:rPr lang="it-IT" sz="1800" kern="100" dirty="0">
                <a:effectLst/>
                <a:latin typeface="Calibri" panose="020F0502020204030204" pitchFamily="34" charset="0"/>
                <a:ea typeface="Calibri" panose="020F0502020204030204" pitchFamily="34" charset="0"/>
                <a:cs typeface="Times New Roman" panose="02020603050405020304" pitchFamily="18" charset="0"/>
              </a:rPr>
              <a:t>Descrizione: la funzione calcola il vettore dei flussi di cassa annuali, per l’intera durata dell’investimento, per ogni coppia di zone omogenee AS-IS e TO-BE.</a:t>
            </a:r>
          </a:p>
          <a:p>
            <a:pPr>
              <a:lnSpc>
                <a:spcPct val="107000"/>
              </a:lnSpc>
              <a:spcAft>
                <a:spcPts val="800"/>
              </a:spcAft>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Il vettore dei flussi di cassa, dall’indice 1 fino all’indice che corrisponde alla durata dell’ammortamento, si ottiene sommando i ricavi provenienti da:</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Risparmio della spesa energetica</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Incentivi statali</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Risparmio delle spese di manutenzione della specifica zona omogenea AS-IS</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sp>
        <p:nvSpPr>
          <p:cNvPr id="6" name="Titolo 5">
            <a:extLst>
              <a:ext uri="{FF2B5EF4-FFF2-40B4-BE49-F238E27FC236}">
                <a16:creationId xmlns:a16="http://schemas.microsoft.com/office/drawing/2014/main" id="{043B0DFB-1A7B-2562-9469-F40CF8A21BC2}"/>
              </a:ext>
            </a:extLst>
          </p:cNvPr>
          <p:cNvSpPr>
            <a:spLocks noGrp="1"/>
          </p:cNvSpPr>
          <p:nvPr>
            <p:ph type="title"/>
          </p:nvPr>
        </p:nvSpPr>
        <p:spPr>
          <a:xfrm>
            <a:off x="590927" y="535226"/>
            <a:ext cx="10564753" cy="973347"/>
          </a:xfrm>
        </p:spPr>
        <p:txBody>
          <a:bodyPr rtlCol="0">
            <a:normAutofit fontScale="90000"/>
          </a:bodyPr>
          <a:lstStyle/>
          <a:p>
            <a:pPr rtl="0"/>
            <a:r>
              <a:rPr kumimoji="0" lang="it-IT" b="1" i="0" u="none" strike="noStrike" kern="1200" cap="none" spc="-50" normalizeH="0" baseline="0" noProof="0" dirty="0">
                <a:ln>
                  <a:noFill/>
                </a:ln>
                <a:solidFill>
                  <a:prstClr val="black">
                    <a:lumMod val="75000"/>
                    <a:lumOff val="25000"/>
                  </a:prstClr>
                </a:solidFill>
                <a:effectLst/>
                <a:uLnTx/>
                <a:uFillTx/>
                <a:latin typeface="Calibri" panose="020F0502020204030204"/>
                <a:ea typeface="+mj-ea"/>
                <a:cs typeface="+mj-cs"/>
              </a:rPr>
              <a:t>Esempio: sviluppo requisito calcolo flussi di cassa per zona omogenea (R.6)</a:t>
            </a:r>
            <a:endParaRPr lang="it-IT" sz="2400" dirty="0">
              <a:solidFill>
                <a:schemeClr val="tx1"/>
              </a:solidFill>
            </a:endParaRPr>
          </a:p>
        </p:txBody>
      </p:sp>
      <p:sp>
        <p:nvSpPr>
          <p:cNvPr id="2" name="Ovale 1">
            <a:extLst>
              <a:ext uri="{FF2B5EF4-FFF2-40B4-BE49-F238E27FC236}">
                <a16:creationId xmlns:a16="http://schemas.microsoft.com/office/drawing/2014/main" id="{D724413F-72C7-5B4E-0293-06EF6351FF5E}"/>
              </a:ext>
            </a:extLst>
          </p:cNvPr>
          <p:cNvSpPr/>
          <p:nvPr/>
        </p:nvSpPr>
        <p:spPr>
          <a:xfrm>
            <a:off x="5447206" y="4057295"/>
            <a:ext cx="1297588" cy="77215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dirty="0"/>
              <a:t>Flusso di cassa</a:t>
            </a:r>
          </a:p>
        </p:txBody>
      </p:sp>
      <p:cxnSp>
        <p:nvCxnSpPr>
          <p:cNvPr id="5" name="Connettore a gomito 4">
            <a:extLst>
              <a:ext uri="{FF2B5EF4-FFF2-40B4-BE49-F238E27FC236}">
                <a16:creationId xmlns:a16="http://schemas.microsoft.com/office/drawing/2014/main" id="{EFD40CA4-68A4-9C0B-4DFA-6A02D8A5ABF0}"/>
              </a:ext>
            </a:extLst>
          </p:cNvPr>
          <p:cNvCxnSpPr>
            <a:cxnSpLocks/>
            <a:stCxn id="7" idx="0"/>
            <a:endCxn id="2" idx="4"/>
          </p:cNvCxnSpPr>
          <p:nvPr/>
        </p:nvCxnSpPr>
        <p:spPr>
          <a:xfrm rot="5400000" flipH="1" flipV="1">
            <a:off x="4233496" y="3643527"/>
            <a:ext cx="676582" cy="304842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Ovale 6">
            <a:extLst>
              <a:ext uri="{FF2B5EF4-FFF2-40B4-BE49-F238E27FC236}">
                <a16:creationId xmlns:a16="http://schemas.microsoft.com/office/drawing/2014/main" id="{364179D4-9583-6F33-C006-ACBE1BFC8EE0}"/>
              </a:ext>
            </a:extLst>
          </p:cNvPr>
          <p:cNvSpPr/>
          <p:nvPr/>
        </p:nvSpPr>
        <p:spPr>
          <a:xfrm>
            <a:off x="2352454" y="5506030"/>
            <a:ext cx="1390241"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a:t>Risparmio</a:t>
            </a:r>
            <a:r>
              <a:rPr lang="it-IT" sz="1400" dirty="0"/>
              <a:t> spesa energetica</a:t>
            </a:r>
          </a:p>
        </p:txBody>
      </p:sp>
      <p:sp>
        <p:nvSpPr>
          <p:cNvPr id="9" name="Ovale 8">
            <a:extLst>
              <a:ext uri="{FF2B5EF4-FFF2-40B4-BE49-F238E27FC236}">
                <a16:creationId xmlns:a16="http://schemas.microsoft.com/office/drawing/2014/main" id="{2A93DC42-2B4B-4D9D-6E83-0E3295F4E211}"/>
              </a:ext>
            </a:extLst>
          </p:cNvPr>
          <p:cNvSpPr/>
          <p:nvPr/>
        </p:nvSpPr>
        <p:spPr>
          <a:xfrm>
            <a:off x="5435331" y="5478720"/>
            <a:ext cx="1321337"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Incentivi statali</a:t>
            </a:r>
          </a:p>
        </p:txBody>
      </p:sp>
      <p:sp>
        <p:nvSpPr>
          <p:cNvPr id="11" name="Ovale 10">
            <a:extLst>
              <a:ext uri="{FF2B5EF4-FFF2-40B4-BE49-F238E27FC236}">
                <a16:creationId xmlns:a16="http://schemas.microsoft.com/office/drawing/2014/main" id="{82FC3C7B-66A0-8500-5D18-BF8C12E48DD6}"/>
              </a:ext>
            </a:extLst>
          </p:cNvPr>
          <p:cNvSpPr/>
          <p:nvPr/>
        </p:nvSpPr>
        <p:spPr>
          <a:xfrm>
            <a:off x="8251525" y="5506030"/>
            <a:ext cx="1836995"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Risparmio spesa manutenzione</a:t>
            </a:r>
          </a:p>
        </p:txBody>
      </p:sp>
      <p:cxnSp>
        <p:nvCxnSpPr>
          <p:cNvPr id="16" name="Connettore a gomito 15">
            <a:extLst>
              <a:ext uri="{FF2B5EF4-FFF2-40B4-BE49-F238E27FC236}">
                <a16:creationId xmlns:a16="http://schemas.microsoft.com/office/drawing/2014/main" id="{09CE791C-19B7-791E-0B18-9E0ACF0FF8BD}"/>
              </a:ext>
            </a:extLst>
          </p:cNvPr>
          <p:cNvCxnSpPr>
            <a:cxnSpLocks/>
            <a:stCxn id="11" idx="0"/>
            <a:endCxn id="2" idx="4"/>
          </p:cNvCxnSpPr>
          <p:nvPr/>
        </p:nvCxnSpPr>
        <p:spPr>
          <a:xfrm rot="16200000" flipV="1">
            <a:off x="7294721" y="3630727"/>
            <a:ext cx="676582" cy="307402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ttore a gomito 19">
            <a:extLst>
              <a:ext uri="{FF2B5EF4-FFF2-40B4-BE49-F238E27FC236}">
                <a16:creationId xmlns:a16="http://schemas.microsoft.com/office/drawing/2014/main" id="{E82DDD7C-EC56-1871-4566-F0DD8557578F}"/>
              </a:ext>
            </a:extLst>
          </p:cNvPr>
          <p:cNvCxnSpPr>
            <a:cxnSpLocks/>
            <a:stCxn id="9" idx="0"/>
            <a:endCxn id="2" idx="4"/>
          </p:cNvCxnSpPr>
          <p:nvPr/>
        </p:nvCxnSpPr>
        <p:spPr>
          <a:xfrm rot="5400000" flipH="1" flipV="1">
            <a:off x="5771364" y="5154084"/>
            <a:ext cx="649272"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114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391097BE-A044-49F5-B5CA-AE183B956585}"/>
              </a:ext>
            </a:extLst>
          </p:cNvPr>
          <p:cNvSpPr>
            <a:spLocks noGrp="1"/>
          </p:cNvSpPr>
          <p:nvPr>
            <p:ph type="title"/>
          </p:nvPr>
        </p:nvSpPr>
        <p:spPr/>
        <p:txBody>
          <a:bodyPr rtlCol="0"/>
          <a:lstStyle/>
          <a:p>
            <a:pPr rtl="0"/>
            <a:r>
              <a:rPr lang="it-IT" dirty="0"/>
              <a:t>Indice</a:t>
            </a:r>
          </a:p>
        </p:txBody>
      </p:sp>
      <p:sp>
        <p:nvSpPr>
          <p:cNvPr id="8" name="Segnaposto contenuto 7">
            <a:extLst>
              <a:ext uri="{FF2B5EF4-FFF2-40B4-BE49-F238E27FC236}">
                <a16:creationId xmlns:a16="http://schemas.microsoft.com/office/drawing/2014/main" id="{411E9392-71EA-4293-909F-1FE7DD38E31D}"/>
              </a:ext>
            </a:extLst>
          </p:cNvPr>
          <p:cNvSpPr>
            <a:spLocks noGrp="1"/>
          </p:cNvSpPr>
          <p:nvPr>
            <p:ph idx="1"/>
          </p:nvPr>
        </p:nvSpPr>
        <p:spPr>
          <a:xfrm>
            <a:off x="6160621" y="113909"/>
            <a:ext cx="5294780" cy="6227763"/>
          </a:xfrm>
        </p:spPr>
        <p:txBody>
          <a:bodyPr rtlCol="0">
            <a:normAutofit/>
          </a:bodyPr>
          <a:lstStyle/>
          <a:p>
            <a:pPr rtl="0"/>
            <a:r>
              <a:rPr lang="it-IT" sz="2200" dirty="0"/>
              <a:t>Descrizione del contesto</a:t>
            </a:r>
          </a:p>
          <a:p>
            <a:pPr lvl="1"/>
            <a:r>
              <a:rPr lang="it-IT" sz="1600" dirty="0">
                <a:hlinkClick r:id="rId3" action="ppaction://hlinksldjump"/>
              </a:rPr>
              <a:t>La</a:t>
            </a:r>
            <a:r>
              <a:rPr lang="it-IT" dirty="0">
                <a:hlinkClick r:id="rId3" action="ppaction://hlinksldjump"/>
              </a:rPr>
              <a:t> </a:t>
            </a:r>
            <a:r>
              <a:rPr lang="it-IT" sz="1600" dirty="0">
                <a:hlinkClick r:id="rId3" action="ppaction://hlinksldjump"/>
              </a:rPr>
              <a:t>piattaforma ENEA - PELL</a:t>
            </a:r>
            <a:endParaRPr lang="it-IT" sz="1600" dirty="0"/>
          </a:p>
          <a:p>
            <a:pPr rtl="0"/>
            <a:r>
              <a:rPr lang="it-IT" sz="2200" dirty="0"/>
              <a:t>Obiettivi della tesi</a:t>
            </a:r>
          </a:p>
          <a:p>
            <a:pPr lvl="1"/>
            <a:r>
              <a:rPr lang="it-IT" sz="1600" dirty="0">
                <a:hlinkClick r:id="rId4" action="ppaction://hlinksldjump"/>
              </a:rPr>
              <a:t>Modulo SAVE</a:t>
            </a:r>
            <a:endParaRPr lang="it-IT" sz="1600" dirty="0"/>
          </a:p>
          <a:p>
            <a:pPr lvl="1"/>
            <a:r>
              <a:rPr lang="it-IT" sz="1600" dirty="0">
                <a:hlinkClick r:id="rId5" action="ppaction://hlinksldjump"/>
              </a:rPr>
              <a:t>La Zona Omogenea</a:t>
            </a:r>
            <a:endParaRPr lang="it-IT" sz="1600" dirty="0"/>
          </a:p>
          <a:p>
            <a:pPr lvl="1"/>
            <a:r>
              <a:rPr lang="it-IT" sz="1600" dirty="0">
                <a:hlinkClick r:id="rId6" action="ppaction://hlinksldjump"/>
              </a:rPr>
              <a:t>Il Cluster Uniforme</a:t>
            </a:r>
            <a:endParaRPr lang="it-IT" sz="1600" dirty="0"/>
          </a:p>
          <a:p>
            <a:pPr lvl="1"/>
            <a:r>
              <a:rPr lang="it-IT" sz="1600" dirty="0">
                <a:hlinkClick r:id="rId7" action="ppaction://hlinksldjump"/>
              </a:rPr>
              <a:t>Il portale</a:t>
            </a:r>
            <a:endParaRPr lang="it-IT" sz="1600" dirty="0"/>
          </a:p>
          <a:p>
            <a:pPr rtl="0"/>
            <a:r>
              <a:rPr lang="it-IT" sz="2200" dirty="0"/>
              <a:t>Metodologia e risultati conseguiti</a:t>
            </a:r>
          </a:p>
          <a:p>
            <a:pPr lvl="1"/>
            <a:r>
              <a:rPr lang="it-IT" sz="1600" dirty="0">
                <a:hlinkClick r:id="rId8" action="ppaction://hlinksldjump"/>
              </a:rPr>
              <a:t>Toolchain e tecnologie utilizzate</a:t>
            </a:r>
            <a:endParaRPr lang="it-IT" sz="1600" dirty="0"/>
          </a:p>
          <a:p>
            <a:pPr lvl="1"/>
            <a:r>
              <a:rPr lang="it-IT" sz="1600" dirty="0">
                <a:hlinkClick r:id="rId9" action="ppaction://hlinksldjump"/>
              </a:rPr>
              <a:t>Analisi requisiti</a:t>
            </a:r>
            <a:endParaRPr lang="it-IT" sz="1600" dirty="0"/>
          </a:p>
          <a:p>
            <a:pPr lvl="1"/>
            <a:r>
              <a:rPr lang="it-IT" sz="1600" dirty="0">
                <a:hlinkClick r:id="rId10" action="ppaction://hlinksldjump"/>
              </a:rPr>
              <a:t>Sviluppo</a:t>
            </a:r>
            <a:endParaRPr lang="it-IT" sz="1600" dirty="0"/>
          </a:p>
          <a:p>
            <a:pPr lvl="1"/>
            <a:r>
              <a:rPr lang="it-IT" sz="1600" dirty="0">
                <a:hlinkClick r:id="rId11" action="ppaction://hlinksldjump"/>
              </a:rPr>
              <a:t>Elenco dei requisiti implementati</a:t>
            </a:r>
            <a:endParaRPr lang="it-IT" sz="1600" dirty="0"/>
          </a:p>
          <a:p>
            <a:pPr lvl="1"/>
            <a:r>
              <a:rPr lang="it-IT" sz="1600" dirty="0">
                <a:hlinkClick r:id="rId12" action="ppaction://hlinksldjump"/>
              </a:rPr>
              <a:t>Validazione e testing</a:t>
            </a:r>
            <a:endParaRPr lang="it-IT" sz="1600" dirty="0"/>
          </a:p>
          <a:p>
            <a:r>
              <a:rPr lang="it-IT" sz="2200" dirty="0">
                <a:hlinkClick r:id="rId13" action="ppaction://hlinksldjump"/>
              </a:rPr>
              <a:t>Conclusione</a:t>
            </a:r>
            <a:r>
              <a:rPr lang="it-IT" sz="2200" dirty="0"/>
              <a:t> e Ringraziamenti</a:t>
            </a:r>
          </a:p>
          <a:p>
            <a:pPr lvl="1"/>
            <a:endParaRPr lang="it-IT" dirty="0"/>
          </a:p>
        </p:txBody>
      </p:sp>
      <p:grpSp>
        <p:nvGrpSpPr>
          <p:cNvPr id="10" name="Gruppo 9" descr="Info">
            <a:extLst>
              <a:ext uri="{FF2B5EF4-FFF2-40B4-BE49-F238E27FC236}">
                <a16:creationId xmlns:a16="http://schemas.microsoft.com/office/drawing/2014/main" id="{04EACC33-3BBF-4195-8927-841FEBB364AD}"/>
              </a:ext>
            </a:extLst>
          </p:cNvPr>
          <p:cNvGrpSpPr/>
          <p:nvPr/>
        </p:nvGrpSpPr>
        <p:grpSpPr>
          <a:xfrm>
            <a:off x="4637454" y="2530474"/>
            <a:ext cx="803276" cy="803276"/>
            <a:chOff x="4914764" y="3319462"/>
            <a:chExt cx="619125" cy="619125"/>
          </a:xfrm>
          <a:solidFill>
            <a:schemeClr val="bg1"/>
          </a:solidFill>
        </p:grpSpPr>
        <p:sp>
          <p:nvSpPr>
            <p:cNvPr id="11" name="Figura a mano libera: Forma 10">
              <a:extLst>
                <a:ext uri="{FF2B5EF4-FFF2-40B4-BE49-F238E27FC236}">
                  <a16:creationId xmlns:a16="http://schemas.microsoft.com/office/drawing/2014/main" id="{400D0FC6-FE6C-422D-87EC-3F2A40F92771}"/>
                </a:ext>
              </a:extLst>
            </p:cNvPr>
            <p:cNvSpPr/>
            <p:nvPr/>
          </p:nvSpPr>
          <p:spPr>
            <a:xfrm>
              <a:off x="4914764" y="3319462"/>
              <a:ext cx="619125" cy="619125"/>
            </a:xfrm>
            <a:custGeom>
              <a:avLst/>
              <a:gdLst>
                <a:gd name="connsiteX0" fmla="*/ 309563 w 619125"/>
                <a:gd name="connsiteY0" fmla="*/ 0 h 619125"/>
                <a:gd name="connsiteX1" fmla="*/ 0 w 619125"/>
                <a:gd name="connsiteY1" fmla="*/ 309563 h 619125"/>
                <a:gd name="connsiteX2" fmla="*/ 309563 w 619125"/>
                <a:gd name="connsiteY2" fmla="*/ 619125 h 619125"/>
                <a:gd name="connsiteX3" fmla="*/ 619125 w 619125"/>
                <a:gd name="connsiteY3" fmla="*/ 309563 h 619125"/>
                <a:gd name="connsiteX4" fmla="*/ 309563 w 619125"/>
                <a:gd name="connsiteY4" fmla="*/ 0 h 619125"/>
                <a:gd name="connsiteX5" fmla="*/ 309563 w 619125"/>
                <a:gd name="connsiteY5" fmla="*/ 581025 h 619125"/>
                <a:gd name="connsiteX6" fmla="*/ 38100 w 619125"/>
                <a:gd name="connsiteY6" fmla="*/ 309563 h 619125"/>
                <a:gd name="connsiteX7" fmla="*/ 309563 w 619125"/>
                <a:gd name="connsiteY7" fmla="*/ 38100 h 619125"/>
                <a:gd name="connsiteX8" fmla="*/ 581025 w 619125"/>
                <a:gd name="connsiteY8" fmla="*/ 309563 h 619125"/>
                <a:gd name="connsiteX9" fmla="*/ 309563 w 619125"/>
                <a:gd name="connsiteY9" fmla="*/ 58102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0"/>
                  </a:moveTo>
                  <a:cubicBezTo>
                    <a:pt x="138875" y="0"/>
                    <a:pt x="0" y="138865"/>
                    <a:pt x="0" y="309563"/>
                  </a:cubicBezTo>
                  <a:cubicBezTo>
                    <a:pt x="0" y="480260"/>
                    <a:pt x="138875" y="619125"/>
                    <a:pt x="309563" y="619125"/>
                  </a:cubicBezTo>
                  <a:cubicBezTo>
                    <a:pt x="480250" y="619125"/>
                    <a:pt x="619125" y="480260"/>
                    <a:pt x="619125" y="309563"/>
                  </a:cubicBezTo>
                  <a:cubicBezTo>
                    <a:pt x="619125" y="138865"/>
                    <a:pt x="480250" y="0"/>
                    <a:pt x="309563" y="0"/>
                  </a:cubicBezTo>
                  <a:close/>
                  <a:moveTo>
                    <a:pt x="309563" y="581025"/>
                  </a:moveTo>
                  <a:cubicBezTo>
                    <a:pt x="159877" y="581025"/>
                    <a:pt x="38100" y="459248"/>
                    <a:pt x="38100" y="309563"/>
                  </a:cubicBezTo>
                  <a:cubicBezTo>
                    <a:pt x="38100" y="159877"/>
                    <a:pt x="159877" y="38100"/>
                    <a:pt x="309563" y="38100"/>
                  </a:cubicBezTo>
                  <a:cubicBezTo>
                    <a:pt x="459248" y="38100"/>
                    <a:pt x="581025" y="159877"/>
                    <a:pt x="581025" y="309563"/>
                  </a:cubicBezTo>
                  <a:cubicBezTo>
                    <a:pt x="581025" y="459248"/>
                    <a:pt x="459248" y="581025"/>
                    <a:pt x="309563" y="581025"/>
                  </a:cubicBezTo>
                  <a:close/>
                </a:path>
              </a:pathLst>
            </a:custGeom>
            <a:grpFill/>
            <a:ln w="9525" cap="flat">
              <a:noFill/>
              <a:prstDash val="solid"/>
              <a:miter/>
            </a:ln>
          </p:spPr>
          <p:txBody>
            <a:bodyPr rtlCol="0" anchor="ctr"/>
            <a:lstStyle/>
            <a:p>
              <a:pPr rtl="0"/>
              <a:endParaRPr lang="it-IT" dirty="0"/>
            </a:p>
          </p:txBody>
        </p:sp>
        <p:sp>
          <p:nvSpPr>
            <p:cNvPr id="12" name="Figura a mano libera: Forma 11">
              <a:extLst>
                <a:ext uri="{FF2B5EF4-FFF2-40B4-BE49-F238E27FC236}">
                  <a16:creationId xmlns:a16="http://schemas.microsoft.com/office/drawing/2014/main" id="{EADF13BE-BF58-43E3-9534-281EFDABF659}"/>
                </a:ext>
              </a:extLst>
            </p:cNvPr>
            <p:cNvSpPr/>
            <p:nvPr/>
          </p:nvSpPr>
          <p:spPr>
            <a:xfrm>
              <a:off x="5195751" y="3473729"/>
              <a:ext cx="57150" cy="57150"/>
            </a:xfrm>
            <a:custGeom>
              <a:avLst/>
              <a:gdLst>
                <a:gd name="connsiteX0" fmla="*/ 63722 w 57150"/>
                <a:gd name="connsiteY0" fmla="*/ 31861 h 57150"/>
                <a:gd name="connsiteX1" fmla="*/ 31861 w 57150"/>
                <a:gd name="connsiteY1" fmla="*/ 63722 h 57150"/>
                <a:gd name="connsiteX2" fmla="*/ 0 w 57150"/>
                <a:gd name="connsiteY2" fmla="*/ 31861 h 57150"/>
                <a:gd name="connsiteX3" fmla="*/ 31861 w 57150"/>
                <a:gd name="connsiteY3" fmla="*/ 0 h 57150"/>
                <a:gd name="connsiteX4" fmla="*/ 63722 w 57150"/>
                <a:gd name="connsiteY4" fmla="*/ 3186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63722" y="31861"/>
                  </a:moveTo>
                  <a:cubicBezTo>
                    <a:pt x="63722" y="49458"/>
                    <a:pt x="49458" y="63722"/>
                    <a:pt x="31861" y="63722"/>
                  </a:cubicBezTo>
                  <a:cubicBezTo>
                    <a:pt x="14265" y="63722"/>
                    <a:pt x="0" y="49458"/>
                    <a:pt x="0" y="31861"/>
                  </a:cubicBezTo>
                  <a:cubicBezTo>
                    <a:pt x="0" y="14265"/>
                    <a:pt x="14265" y="0"/>
                    <a:pt x="31861" y="0"/>
                  </a:cubicBezTo>
                  <a:cubicBezTo>
                    <a:pt x="49458" y="0"/>
                    <a:pt x="63722" y="14265"/>
                    <a:pt x="63722" y="31861"/>
                  </a:cubicBezTo>
                  <a:close/>
                </a:path>
              </a:pathLst>
            </a:custGeom>
            <a:grpFill/>
            <a:ln w="9525" cap="flat">
              <a:noFill/>
              <a:prstDash val="solid"/>
              <a:miter/>
            </a:ln>
          </p:spPr>
          <p:txBody>
            <a:bodyPr rtlCol="0" anchor="ctr"/>
            <a:lstStyle/>
            <a:p>
              <a:pPr rtl="0"/>
              <a:endParaRPr lang="it-IT" dirty="0"/>
            </a:p>
          </p:txBody>
        </p:sp>
        <p:sp>
          <p:nvSpPr>
            <p:cNvPr id="13" name="Figura a mano libera: Forma 12">
              <a:extLst>
                <a:ext uri="{FF2B5EF4-FFF2-40B4-BE49-F238E27FC236}">
                  <a16:creationId xmlns:a16="http://schemas.microsoft.com/office/drawing/2014/main" id="{914EC720-9A79-4D18-8746-AE0BDD325E79}"/>
                </a:ext>
              </a:extLst>
            </p:cNvPr>
            <p:cNvSpPr/>
            <p:nvPr/>
          </p:nvSpPr>
          <p:spPr>
            <a:xfrm>
              <a:off x="5205276" y="3589420"/>
              <a:ext cx="38100" cy="200025"/>
            </a:xfrm>
            <a:custGeom>
              <a:avLst/>
              <a:gdLst>
                <a:gd name="connsiteX0" fmla="*/ 19050 w 38100"/>
                <a:gd name="connsiteY0" fmla="*/ 0 h 200025"/>
                <a:gd name="connsiteX1" fmla="*/ 0 w 38100"/>
                <a:gd name="connsiteY1" fmla="*/ 19050 h 200025"/>
                <a:gd name="connsiteX2" fmla="*/ 0 w 38100"/>
                <a:gd name="connsiteY2" fmla="*/ 180975 h 200025"/>
                <a:gd name="connsiteX3" fmla="*/ 19050 w 38100"/>
                <a:gd name="connsiteY3" fmla="*/ 200025 h 200025"/>
                <a:gd name="connsiteX4" fmla="*/ 38100 w 38100"/>
                <a:gd name="connsiteY4" fmla="*/ 180975 h 200025"/>
                <a:gd name="connsiteX5" fmla="*/ 38100 w 38100"/>
                <a:gd name="connsiteY5" fmla="*/ 19050 h 200025"/>
                <a:gd name="connsiteX6" fmla="*/ 19050 w 38100"/>
                <a:gd name="connsiteY6"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200025">
                  <a:moveTo>
                    <a:pt x="19050" y="0"/>
                  </a:moveTo>
                  <a:cubicBezTo>
                    <a:pt x="8534" y="0"/>
                    <a:pt x="0" y="8534"/>
                    <a:pt x="0" y="19050"/>
                  </a:cubicBezTo>
                  <a:lnTo>
                    <a:pt x="0" y="180975"/>
                  </a:lnTo>
                  <a:cubicBezTo>
                    <a:pt x="0" y="191491"/>
                    <a:pt x="8534" y="200025"/>
                    <a:pt x="19050" y="200025"/>
                  </a:cubicBezTo>
                  <a:cubicBezTo>
                    <a:pt x="29566" y="200025"/>
                    <a:pt x="38100" y="191491"/>
                    <a:pt x="38100" y="180975"/>
                  </a:cubicBezTo>
                  <a:lnTo>
                    <a:pt x="38100" y="19050"/>
                  </a:lnTo>
                  <a:cubicBezTo>
                    <a:pt x="38100" y="8525"/>
                    <a:pt x="29566" y="0"/>
                    <a:pt x="19050" y="0"/>
                  </a:cubicBezTo>
                  <a:close/>
                </a:path>
              </a:pathLst>
            </a:custGeom>
            <a:grpFill/>
            <a:ln w="9525" cap="flat">
              <a:noFill/>
              <a:prstDash val="solid"/>
              <a:miter/>
            </a:ln>
          </p:spPr>
          <p:txBody>
            <a:bodyPr rtlCol="0" anchor="ctr"/>
            <a:lstStyle/>
            <a:p>
              <a:pPr rtl="0"/>
              <a:endParaRPr lang="it-IT" dirty="0"/>
            </a:p>
          </p:txBody>
        </p:sp>
      </p:grpSp>
      <p:pic>
        <p:nvPicPr>
          <p:cNvPr id="9" name="Elemento grafico 8">
            <a:extLst>
              <a:ext uri="{FF2B5EF4-FFF2-40B4-BE49-F238E27FC236}">
                <a16:creationId xmlns:a16="http://schemas.microsoft.com/office/drawing/2014/main" id="{0157A32A-7539-4213-94C7-4E13D8ACCDB8}"/>
              </a:ext>
            </a:extLst>
          </p:cNvPr>
          <p:cNvPicPr>
            <a:picLocks noChangeAspect="1"/>
          </p:cNvPicPr>
          <p:nvPr/>
        </p:nvPicPr>
        <p:blipFill>
          <a:blip r:embed="rId14" cstate="print">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207095" y="6043750"/>
            <a:ext cx="1770209" cy="700341"/>
          </a:xfrm>
          <a:prstGeom prst="rect">
            <a:avLst/>
          </a:prstGeom>
        </p:spPr>
      </p:pic>
      <p:sp>
        <p:nvSpPr>
          <p:cNvPr id="2" name="Segnaposto numero diapositiva 1">
            <a:extLst>
              <a:ext uri="{FF2B5EF4-FFF2-40B4-BE49-F238E27FC236}">
                <a16:creationId xmlns:a16="http://schemas.microsoft.com/office/drawing/2014/main" id="{E0AAF325-E077-406A-A05D-EEAAC582BCC7}"/>
              </a:ext>
            </a:extLst>
          </p:cNvPr>
          <p:cNvSpPr>
            <a:spLocks noGrp="1"/>
          </p:cNvSpPr>
          <p:nvPr>
            <p:ph type="sldNum" sz="quarter" idx="12"/>
          </p:nvPr>
        </p:nvSpPr>
        <p:spPr/>
        <p:txBody>
          <a:bodyPr/>
          <a:lstStyle/>
          <a:p>
            <a:pPr rtl="0"/>
            <a:fld id="{3A98EE3D-8CD1-4C3F-BD1C-C98C9596463C}" type="slidenum">
              <a:rPr lang="it-IT" sz="1800" noProof="0" smtClean="0">
                <a:solidFill>
                  <a:schemeClr val="bg1"/>
                </a:solidFill>
              </a:rPr>
              <a:pPr rtl="0"/>
              <a:t>2</a:t>
            </a:fld>
            <a:endParaRPr lang="it-IT" sz="1800" noProof="0" dirty="0">
              <a:solidFill>
                <a:schemeClr val="bg1"/>
              </a:solidFill>
            </a:endParaRPr>
          </a:p>
        </p:txBody>
      </p:sp>
      <p:sp>
        <p:nvSpPr>
          <p:cNvPr id="16" name="Connettore 15">
            <a:extLst>
              <a:ext uri="{FF2B5EF4-FFF2-40B4-BE49-F238E27FC236}">
                <a16:creationId xmlns:a16="http://schemas.microsoft.com/office/drawing/2014/main" id="{5E0ACD5D-887A-4C21-8597-4B294DBAD218}"/>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2</a:t>
            </a:fld>
            <a:endParaRPr lang="it-IT" b="1" dirty="0"/>
          </a:p>
        </p:txBody>
      </p:sp>
    </p:spTree>
    <p:extLst>
      <p:ext uri="{BB962C8B-B14F-4D97-AF65-F5344CB8AC3E}">
        <p14:creationId xmlns:p14="http://schemas.microsoft.com/office/powerpoint/2010/main" val="10567077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D22E5227-66DC-4545-A93A-3BAE57987144}"/>
              </a:ext>
            </a:extLst>
          </p:cNvPr>
          <p:cNvSpPr/>
          <p:nvPr/>
        </p:nvSpPr>
        <p:spPr>
          <a:xfrm>
            <a:off x="590927" y="2477070"/>
            <a:ext cx="2955837" cy="4571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0" name="Elemento grafico 9">
            <a:extLst>
              <a:ext uri="{FF2B5EF4-FFF2-40B4-BE49-F238E27FC236}">
                <a16:creationId xmlns:a16="http://schemas.microsoft.com/office/drawing/2014/main" id="{54A47743-7725-4A33-93CA-EFB89C10D1EC}"/>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2" name="Connettore 11">
            <a:extLst>
              <a:ext uri="{FF2B5EF4-FFF2-40B4-BE49-F238E27FC236}">
                <a16:creationId xmlns:a16="http://schemas.microsoft.com/office/drawing/2014/main" id="{92095D8C-8CCA-4CC6-B2D2-E1BC4732F321}"/>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20</a:t>
            </a:fld>
            <a:endParaRPr lang="it-IT" b="1" dirty="0"/>
          </a:p>
        </p:txBody>
      </p:sp>
      <p:sp>
        <p:nvSpPr>
          <p:cNvPr id="14" name="CasellaDiTesto 13">
            <a:extLst>
              <a:ext uri="{FF2B5EF4-FFF2-40B4-BE49-F238E27FC236}">
                <a16:creationId xmlns:a16="http://schemas.microsoft.com/office/drawing/2014/main" id="{E938C4D9-4BBF-45BC-B0CE-2D6BABDDC52B}"/>
              </a:ext>
            </a:extLst>
          </p:cNvPr>
          <p:cNvSpPr txBox="1"/>
          <p:nvPr/>
        </p:nvSpPr>
        <p:spPr>
          <a:xfrm>
            <a:off x="590927" y="1452869"/>
            <a:ext cx="11223398" cy="2751651"/>
          </a:xfrm>
          <a:prstGeom prst="rect">
            <a:avLst/>
          </a:prstGeom>
          <a:noFill/>
        </p:spPr>
        <p:txBody>
          <a:bodyPr wrap="square" rtlCol="0">
            <a:spAutoFit/>
          </a:bodyPr>
          <a:lstStyle/>
          <a:p>
            <a:pPr>
              <a:lnSpc>
                <a:spcPct val="107000"/>
              </a:lnSpc>
              <a:spcAft>
                <a:spcPts val="800"/>
              </a:spcAft>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E sottraendo i costi derivanti da:</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Eventuale mutuo, nel caso di prestito da un Istituto di Credito</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Eventuale canone, nel caso di finanziamento </a:t>
            </a:r>
            <a:r>
              <a:rPr lang="it-IT" sz="1800" u="none" strike="noStrike" kern="100" dirty="0" err="1">
                <a:effectLst/>
                <a:latin typeface="Calibri" panose="020F0502020204030204" pitchFamily="34" charset="0"/>
                <a:ea typeface="Calibri" panose="020F0502020204030204" pitchFamily="34" charset="0"/>
                <a:cs typeface="Times New Roman" panose="02020603050405020304" pitchFamily="18" charset="0"/>
              </a:rPr>
              <a:t>ESCo</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Spese di manutenzione nuova infrastruttura</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Costo gestione nuova zona omogenea TO-BE</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it-IT" sz="1800" u="none" strike="noStrike" kern="100" dirty="0">
                <a:effectLst/>
                <a:latin typeface="Calibri" panose="020F0502020204030204" pitchFamily="34" charset="0"/>
                <a:ea typeface="Calibri" panose="020F0502020204030204" pitchFamily="34" charset="0"/>
                <a:cs typeface="Times New Roman" panose="02020603050405020304" pitchFamily="18" charset="0"/>
              </a:rPr>
              <a:t>Il flusso di cassa in posizione zero, invece, è pari al valore dell’importo investimento moltiplicato per la quota del comune, cambiato di segno.</a:t>
            </a: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it-IT" dirty="0"/>
          </a:p>
        </p:txBody>
      </p:sp>
      <p:cxnSp>
        <p:nvCxnSpPr>
          <p:cNvPr id="5" name="Connettore a gomito 4">
            <a:extLst>
              <a:ext uri="{FF2B5EF4-FFF2-40B4-BE49-F238E27FC236}">
                <a16:creationId xmlns:a16="http://schemas.microsoft.com/office/drawing/2014/main" id="{7A7A6233-60FB-8EC5-B00A-8866236DCA08}"/>
              </a:ext>
            </a:extLst>
          </p:cNvPr>
          <p:cNvCxnSpPr>
            <a:cxnSpLocks/>
            <a:stCxn id="54" idx="0"/>
            <a:endCxn id="53" idx="4"/>
          </p:cNvCxnSpPr>
          <p:nvPr/>
        </p:nvCxnSpPr>
        <p:spPr>
          <a:xfrm rot="5400000" flipH="1" flipV="1">
            <a:off x="4446447" y="3485815"/>
            <a:ext cx="676582" cy="308287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Ovale 25">
            <a:extLst>
              <a:ext uri="{FF2B5EF4-FFF2-40B4-BE49-F238E27FC236}">
                <a16:creationId xmlns:a16="http://schemas.microsoft.com/office/drawing/2014/main" id="{9BFF6EB9-D703-78A1-BCC2-9AA9CCC677A2}"/>
              </a:ext>
            </a:extLst>
          </p:cNvPr>
          <p:cNvSpPr/>
          <p:nvPr/>
        </p:nvSpPr>
        <p:spPr>
          <a:xfrm>
            <a:off x="8753519" y="5365544"/>
            <a:ext cx="1321337"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Costo gestione</a:t>
            </a:r>
          </a:p>
        </p:txBody>
      </p:sp>
      <p:cxnSp>
        <p:nvCxnSpPr>
          <p:cNvPr id="31" name="Connettore a gomito 30">
            <a:extLst>
              <a:ext uri="{FF2B5EF4-FFF2-40B4-BE49-F238E27FC236}">
                <a16:creationId xmlns:a16="http://schemas.microsoft.com/office/drawing/2014/main" id="{ED5DBE44-8B6D-DAF4-CDD0-3FE1A39CAB34}"/>
              </a:ext>
            </a:extLst>
          </p:cNvPr>
          <p:cNvCxnSpPr>
            <a:cxnSpLocks/>
            <a:stCxn id="55" idx="0"/>
            <a:endCxn id="53" idx="4"/>
          </p:cNvCxnSpPr>
          <p:nvPr/>
        </p:nvCxnSpPr>
        <p:spPr>
          <a:xfrm rot="5400000" flipH="1" flipV="1">
            <a:off x="5427011" y="4466378"/>
            <a:ext cx="676582" cy="112175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nettore a gomito 31">
            <a:extLst>
              <a:ext uri="{FF2B5EF4-FFF2-40B4-BE49-F238E27FC236}">
                <a16:creationId xmlns:a16="http://schemas.microsoft.com/office/drawing/2014/main" id="{2A7C8CC0-B781-809B-0100-9C9E002DBE25}"/>
              </a:ext>
            </a:extLst>
          </p:cNvPr>
          <p:cNvCxnSpPr>
            <a:cxnSpLocks/>
            <a:stCxn id="56" idx="0"/>
            <a:endCxn id="53" idx="4"/>
          </p:cNvCxnSpPr>
          <p:nvPr/>
        </p:nvCxnSpPr>
        <p:spPr>
          <a:xfrm rot="16200000" flipV="1">
            <a:off x="6502037" y="4513102"/>
            <a:ext cx="676582" cy="102830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ttore a gomito 32">
            <a:extLst>
              <a:ext uri="{FF2B5EF4-FFF2-40B4-BE49-F238E27FC236}">
                <a16:creationId xmlns:a16="http://schemas.microsoft.com/office/drawing/2014/main" id="{B00BD012-0027-F0F4-EBB7-E574CB25DC1E}"/>
              </a:ext>
            </a:extLst>
          </p:cNvPr>
          <p:cNvCxnSpPr>
            <a:cxnSpLocks/>
            <a:stCxn id="26" idx="0"/>
            <a:endCxn id="53" idx="4"/>
          </p:cNvCxnSpPr>
          <p:nvPr/>
        </p:nvCxnSpPr>
        <p:spPr>
          <a:xfrm rot="16200000" flipV="1">
            <a:off x="7531892" y="3483247"/>
            <a:ext cx="676582" cy="308801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Ovale 52">
            <a:extLst>
              <a:ext uri="{FF2B5EF4-FFF2-40B4-BE49-F238E27FC236}">
                <a16:creationId xmlns:a16="http://schemas.microsoft.com/office/drawing/2014/main" id="{4CEB447B-0AAC-8901-5FBD-6F612D58F706}"/>
              </a:ext>
            </a:extLst>
          </p:cNvPr>
          <p:cNvSpPr/>
          <p:nvPr/>
        </p:nvSpPr>
        <p:spPr>
          <a:xfrm>
            <a:off x="5677383" y="3916809"/>
            <a:ext cx="1297588" cy="772153"/>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dirty="0"/>
              <a:t>Flusso di cassa</a:t>
            </a:r>
          </a:p>
        </p:txBody>
      </p:sp>
      <p:sp>
        <p:nvSpPr>
          <p:cNvPr id="54" name="Ovale 53">
            <a:extLst>
              <a:ext uri="{FF2B5EF4-FFF2-40B4-BE49-F238E27FC236}">
                <a16:creationId xmlns:a16="http://schemas.microsoft.com/office/drawing/2014/main" id="{6A285DC1-576F-0327-A1A8-9E72856E7FE9}"/>
              </a:ext>
            </a:extLst>
          </p:cNvPr>
          <p:cNvSpPr/>
          <p:nvPr/>
        </p:nvSpPr>
        <p:spPr>
          <a:xfrm>
            <a:off x="2582631" y="5365544"/>
            <a:ext cx="1321337"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Rata mutuo</a:t>
            </a:r>
          </a:p>
        </p:txBody>
      </p:sp>
      <p:sp>
        <p:nvSpPr>
          <p:cNvPr id="55" name="Ovale 54">
            <a:extLst>
              <a:ext uri="{FF2B5EF4-FFF2-40B4-BE49-F238E27FC236}">
                <a16:creationId xmlns:a16="http://schemas.microsoft.com/office/drawing/2014/main" id="{A0EC3E87-BA7C-2A5F-5879-C82D2C84D463}"/>
              </a:ext>
            </a:extLst>
          </p:cNvPr>
          <p:cNvSpPr/>
          <p:nvPr/>
        </p:nvSpPr>
        <p:spPr>
          <a:xfrm>
            <a:off x="4543758" y="5365544"/>
            <a:ext cx="1321337"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Canone </a:t>
            </a:r>
            <a:r>
              <a:rPr lang="it-IT" sz="1400" dirty="0" err="1"/>
              <a:t>ESCo</a:t>
            </a:r>
            <a:endParaRPr lang="it-IT" sz="1400" dirty="0"/>
          </a:p>
        </p:txBody>
      </p:sp>
      <p:sp>
        <p:nvSpPr>
          <p:cNvPr id="56" name="Ovale 55">
            <a:extLst>
              <a:ext uri="{FF2B5EF4-FFF2-40B4-BE49-F238E27FC236}">
                <a16:creationId xmlns:a16="http://schemas.microsoft.com/office/drawing/2014/main" id="{D5071624-186A-7520-B40F-E89778D31A45}"/>
              </a:ext>
            </a:extLst>
          </p:cNvPr>
          <p:cNvSpPr/>
          <p:nvPr/>
        </p:nvSpPr>
        <p:spPr>
          <a:xfrm>
            <a:off x="6435981" y="5365544"/>
            <a:ext cx="1836995" cy="795080"/>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it-IT" sz="1400" dirty="0"/>
              <a:t>Costo manutenzione</a:t>
            </a:r>
          </a:p>
        </p:txBody>
      </p:sp>
      <p:sp>
        <p:nvSpPr>
          <p:cNvPr id="9" name="Titolo 5">
            <a:extLst>
              <a:ext uri="{FF2B5EF4-FFF2-40B4-BE49-F238E27FC236}">
                <a16:creationId xmlns:a16="http://schemas.microsoft.com/office/drawing/2014/main" id="{C17CC489-04F0-7D7E-EA73-5EA200CA37E1}"/>
              </a:ext>
            </a:extLst>
          </p:cNvPr>
          <p:cNvSpPr>
            <a:spLocks noGrp="1"/>
          </p:cNvSpPr>
          <p:nvPr>
            <p:ph type="title"/>
          </p:nvPr>
        </p:nvSpPr>
        <p:spPr>
          <a:xfrm>
            <a:off x="590927" y="535226"/>
            <a:ext cx="10564753" cy="973347"/>
          </a:xfrm>
        </p:spPr>
        <p:txBody>
          <a:bodyPr rtlCol="0">
            <a:normAutofit fontScale="90000"/>
          </a:bodyPr>
          <a:lstStyle/>
          <a:p>
            <a:pPr rtl="0"/>
            <a:r>
              <a:rPr kumimoji="0" lang="it-IT" b="1" i="0" u="none" strike="noStrike" kern="1200" cap="none" spc="-50" normalizeH="0" baseline="0" noProof="0" dirty="0">
                <a:ln>
                  <a:noFill/>
                </a:ln>
                <a:solidFill>
                  <a:prstClr val="black">
                    <a:lumMod val="75000"/>
                    <a:lumOff val="25000"/>
                  </a:prstClr>
                </a:solidFill>
                <a:effectLst/>
                <a:uLnTx/>
                <a:uFillTx/>
                <a:latin typeface="Calibri" panose="020F0502020204030204"/>
                <a:ea typeface="+mj-ea"/>
                <a:cs typeface="+mj-cs"/>
              </a:rPr>
              <a:t>Esempio: sviluppo requisito calcolo flussi di cassa per zona omogenea (R.6)</a:t>
            </a:r>
            <a:endParaRPr lang="it-IT" sz="2400" dirty="0">
              <a:solidFill>
                <a:schemeClr val="tx1"/>
              </a:solidFill>
            </a:endParaRPr>
          </a:p>
        </p:txBody>
      </p:sp>
    </p:spTree>
    <p:extLst>
      <p:ext uri="{BB962C8B-B14F-4D97-AF65-F5344CB8AC3E}">
        <p14:creationId xmlns:p14="http://schemas.microsoft.com/office/powerpoint/2010/main" val="22210862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Validazione e testing</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21</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modulo SAVE sviluppato è stato sottoposto ad un processo di validazione dei dati in output basandosi sia su dati impiantistici simulati, generati da noi studenti oppure forniti dai nostri correlatori.</a:t>
            </a: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L’obiettivo della validazione è verificarne la completezza ed il rispetto dei requisiti software richiesti dalla specifica, pertanto, la validazione del software non comporta necessariamente la ricerca di errori che bloccano l’esecuzione delle operazioni (cosiddette eccezioni).</a:t>
            </a:r>
          </a:p>
          <a:p>
            <a:pPr marL="457200">
              <a:lnSpc>
                <a:spcPct val="107000"/>
              </a:lnSpc>
              <a:spcAft>
                <a:spcPts val="800"/>
              </a:spcAft>
            </a:pPr>
            <a:r>
              <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Il testing del modulo è invece più direzionato alla ricerca di errori e/o eccezioni vere e proprie: si verifica il compimento con successo dell’operazione, verificando anche tramite dei vincoli sul risultato ottenuto.</a:t>
            </a:r>
          </a:p>
          <a:p>
            <a:pPr marL="457200">
              <a:lnSpc>
                <a:spcPct val="107000"/>
              </a:lnSpc>
              <a:spcAft>
                <a:spcPts val="800"/>
              </a:spcAft>
            </a:pPr>
            <a:endParaRPr lang="it-IT"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48373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Conclusione</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22</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r>
              <a:rPr lang="it-IT" dirty="0"/>
              <a:t>Il modulo SAVE, alla fine degli sviluppi trattati, viene presentato come un modulo distinto, utilizzabile previo adattamento all’interno della piattaforma di ENEA, ma solo per la parte riguardante l’estrazione delle informazioni necessarie ai calcoli dal database.</a:t>
            </a:r>
          </a:p>
          <a:p>
            <a:r>
              <a:rPr lang="it-IT" dirty="0"/>
              <a:t>Infatti gli artefatti prodotti sono in corso di integrazione sull’ambiente di produzione, prevista per la fine dell’anno prossimo</a:t>
            </a:r>
          </a:p>
          <a:p>
            <a:r>
              <a:rPr lang="it-IT" u="none" strike="noStrike" dirty="0">
                <a:effectLst/>
                <a:latin typeface="Calibri" panose="020F0502020204030204" pitchFamily="34" charset="0"/>
                <a:ea typeface="Calibri" panose="020F0502020204030204" pitchFamily="34" charset="0"/>
                <a:cs typeface="Times New Roman" panose="02020603050405020304" pitchFamily="18" charset="0"/>
              </a:rPr>
              <a:t>Tutti gli artefatti software e il materiale prodotto per la redazione di questa tesi è disponibile in una repository GitHub al seguente indirizzo: </a:t>
            </a:r>
            <a:r>
              <a:rPr lang="it-IT" kern="100" dirty="0">
                <a:effectLst/>
                <a:latin typeface="Calibri" panose="020F0502020204030204" pitchFamily="34" charset="0"/>
                <a:ea typeface="Calibri" panose="020F0502020204030204" pitchFamily="34" charset="0"/>
                <a:cs typeface="Times New Roman" panose="02020603050405020304" pitchFamily="18" charset="0"/>
                <a:hlinkClick r:id="rId5"/>
              </a:rPr>
              <a:t>https://github.com/fabiomor/save-module-2.0</a:t>
            </a:r>
            <a:endParaRPr lang="it-IT"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123823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ttangolo 1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it-IT"/>
          </a:p>
        </p:txBody>
      </p:sp>
      <p:cxnSp>
        <p:nvCxnSpPr>
          <p:cNvPr id="15" name="Connettore diritto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ttangolo 1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
        <p:nvSpPr>
          <p:cNvPr id="7" name="Titolo 6">
            <a:extLst>
              <a:ext uri="{FF2B5EF4-FFF2-40B4-BE49-F238E27FC236}">
                <a16:creationId xmlns:a16="http://schemas.microsoft.com/office/drawing/2014/main" id="{5365BF64-4B30-4125-9A30-A1B08C80ED7D}"/>
              </a:ext>
            </a:extLst>
          </p:cNvPr>
          <p:cNvSpPr>
            <a:spLocks noGrp="1"/>
          </p:cNvSpPr>
          <p:nvPr>
            <p:ph type="title"/>
          </p:nvPr>
        </p:nvSpPr>
        <p:spPr>
          <a:xfrm>
            <a:off x="1097280" y="758952"/>
            <a:ext cx="10058400" cy="3892168"/>
          </a:xfrm>
        </p:spPr>
        <p:txBody>
          <a:bodyPr vert="horz" lIns="91440" tIns="45720" rIns="91440" bIns="45720" rtlCol="0" anchor="b">
            <a:normAutofit/>
          </a:bodyPr>
          <a:lstStyle/>
          <a:p>
            <a:pPr algn="r" rtl="0"/>
            <a:r>
              <a:rPr lang="it-IT" sz="4000" dirty="0">
                <a:solidFill>
                  <a:srgbClr val="FFFFFF"/>
                </a:solidFill>
                <a:latin typeface="+mj-lt"/>
              </a:rPr>
              <a:t>Un grazie alla prof.ssa Patrizia Scandurra e ai correlatori Fabio Moretti e Edoardo </a:t>
            </a:r>
            <a:r>
              <a:rPr lang="it-IT" sz="4000" dirty="0" err="1">
                <a:solidFill>
                  <a:srgbClr val="FFFFFF"/>
                </a:solidFill>
                <a:latin typeface="+mj-lt"/>
              </a:rPr>
              <a:t>Scazzocchio</a:t>
            </a:r>
            <a:r>
              <a:rPr lang="it-IT" sz="4000" dirty="0">
                <a:solidFill>
                  <a:srgbClr val="FFFFFF"/>
                </a:solidFill>
                <a:latin typeface="+mj-lt"/>
              </a:rPr>
              <a:t> </a:t>
            </a:r>
          </a:p>
        </p:txBody>
      </p:sp>
      <p:sp>
        <p:nvSpPr>
          <p:cNvPr id="19" name="Rettangolo 1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it-IT"/>
          </a:p>
        </p:txBody>
      </p:sp>
      <p:pic>
        <p:nvPicPr>
          <p:cNvPr id="9" name="Elemento grafico 8">
            <a:extLst>
              <a:ext uri="{FF2B5EF4-FFF2-40B4-BE49-F238E27FC236}">
                <a16:creationId xmlns:a16="http://schemas.microsoft.com/office/drawing/2014/main" id="{3E65CF70-BBD9-4DD4-B59D-D2657A0E613F}"/>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10895" y="5764056"/>
            <a:ext cx="1770209" cy="700341"/>
          </a:xfrm>
          <a:prstGeom prst="rect">
            <a:avLst/>
          </a:prstGeom>
        </p:spPr>
      </p:pic>
    </p:spTree>
    <p:extLst>
      <p:ext uri="{BB962C8B-B14F-4D97-AF65-F5344CB8AC3E}">
        <p14:creationId xmlns:p14="http://schemas.microsoft.com/office/powerpoint/2010/main" val="4127971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La piattaforma ENEA - PELL</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3</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8" y="1929343"/>
            <a:ext cx="10744509" cy="4114406"/>
          </a:xfrm>
        </p:spPr>
        <p:txBody>
          <a:bodyPr>
            <a:normAutofit/>
          </a:bodyPr>
          <a:lstStyle/>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La piattaforma software PELL (Public Energy Living Lab) IP (Illuminazione Pubblica), sviluppata da ENEA, ha come finalità il censimento e il monitoraggio dei dati relativi agli impianti di illuminazione pubblica su strada dei comuni presenti sul territorio italiano. </a:t>
            </a:r>
          </a:p>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L’obiettivo principale del progetto PELL (attivo da luglio 2019) IP è quello di poter rispondere alla necessità sempre più crescente di rendere le infrastrutture pubbliche più intelligenti e digitali, mettendo a disposizione delle città e delle municipalità uno strumento accessibile e chiaro, che permetta di valutare vantaggi e svantaggi di ogni fase necessaria alla riqualificazione degli impianti in chiave smart city.</a:t>
            </a:r>
            <a:endParaRPr lang="it-IT"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Immagine 8" descr="Immagine che contiene Elementi grafici, schermata, Blu elettrico, grafica&#10;&#10;Descrizione generata automaticamente">
            <a:extLst>
              <a:ext uri="{FF2B5EF4-FFF2-40B4-BE49-F238E27FC236}">
                <a16:creationId xmlns:a16="http://schemas.microsoft.com/office/drawing/2014/main" id="{96E665C9-46BD-6C09-C400-17297ED3D1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53130" y="4886396"/>
            <a:ext cx="3849757" cy="1157353"/>
          </a:xfrm>
          <a:prstGeom prst="rect">
            <a:avLst/>
          </a:prstGeom>
        </p:spPr>
      </p:pic>
    </p:spTree>
    <p:extLst>
      <p:ext uri="{BB962C8B-B14F-4D97-AF65-F5344CB8AC3E}">
        <p14:creationId xmlns:p14="http://schemas.microsoft.com/office/powerpoint/2010/main" val="796331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La piattaforma ENEA - PELL</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4</a:t>
            </a:fld>
            <a:endParaRPr lang="it-IT" b="1" dirty="0"/>
          </a:p>
        </p:txBody>
      </p:sp>
      <p:sp>
        <p:nvSpPr>
          <p:cNvPr id="11" name="Segnaposto contenuto 10">
            <a:extLst>
              <a:ext uri="{FF2B5EF4-FFF2-40B4-BE49-F238E27FC236}">
                <a16:creationId xmlns:a16="http://schemas.microsoft.com/office/drawing/2014/main" id="{BE1CF319-BF23-9042-BEC3-3706441A9F0F}"/>
              </a:ext>
            </a:extLst>
          </p:cNvPr>
          <p:cNvSpPr>
            <a:spLocks noGrp="1"/>
          </p:cNvSpPr>
          <p:nvPr>
            <p:ph idx="1"/>
          </p:nvPr>
        </p:nvSpPr>
        <p:spPr>
          <a:xfrm>
            <a:off x="8046722" y="1952281"/>
            <a:ext cx="3482669" cy="3760891"/>
          </a:xfrm>
        </p:spPr>
        <p:txBody>
          <a:bodyPr>
            <a:normAutofit lnSpcReduction="10000"/>
          </a:bodyPr>
          <a:lstStyle/>
          <a:p>
            <a:pPr marL="0" indent="0">
              <a:buNone/>
            </a:pPr>
            <a:r>
              <a:rPr lang="it-IT" dirty="0"/>
              <a:t>Questo schema racchiude l’architettura di tutto il portale, mentre il focus della nostra tesi riguarda una porzione che comprende:</a:t>
            </a:r>
          </a:p>
          <a:p>
            <a:r>
              <a:rPr lang="it-IT" dirty="0"/>
              <a:t>GUI </a:t>
            </a:r>
            <a:r>
              <a:rPr lang="it-IT" dirty="0" err="1"/>
              <a:t>Frontend</a:t>
            </a:r>
            <a:endParaRPr lang="it-IT" dirty="0"/>
          </a:p>
          <a:p>
            <a:r>
              <a:rPr lang="it-IT" dirty="0"/>
              <a:t>Business </a:t>
            </a:r>
            <a:r>
              <a:rPr lang="it-IT" dirty="0" err="1"/>
              <a:t>Logic</a:t>
            </a:r>
            <a:r>
              <a:rPr lang="it-IT" dirty="0"/>
              <a:t>: SAVE Tool</a:t>
            </a:r>
          </a:p>
          <a:p>
            <a:r>
              <a:rPr lang="it-IT" dirty="0"/>
              <a:t>Data Integration</a:t>
            </a:r>
          </a:p>
          <a:p>
            <a:r>
              <a:rPr lang="it-IT" dirty="0"/>
              <a:t>Middleware</a:t>
            </a:r>
          </a:p>
          <a:p>
            <a:r>
              <a:rPr lang="it-IT" dirty="0" err="1"/>
              <a:t>Static</a:t>
            </a:r>
            <a:r>
              <a:rPr lang="it-IT" dirty="0"/>
              <a:t> Data</a:t>
            </a:r>
          </a:p>
        </p:txBody>
      </p:sp>
      <p:pic>
        <p:nvPicPr>
          <p:cNvPr id="12" name="Segnaposto contenuto 7">
            <a:extLst>
              <a:ext uri="{FF2B5EF4-FFF2-40B4-BE49-F238E27FC236}">
                <a16:creationId xmlns:a16="http://schemas.microsoft.com/office/drawing/2014/main" id="{51A81417-D6EB-AB14-A7BF-CEBD2FC99359}"/>
              </a:ext>
            </a:extLst>
          </p:cNvPr>
          <p:cNvPicPr>
            <a:picLocks noChangeAspect="1"/>
          </p:cNvPicPr>
          <p:nvPr/>
        </p:nvPicPr>
        <p:blipFill>
          <a:blip r:embed="rId5"/>
          <a:stretch>
            <a:fillRect/>
          </a:stretch>
        </p:blipFill>
        <p:spPr>
          <a:xfrm>
            <a:off x="662609" y="1952281"/>
            <a:ext cx="6894055" cy="3876547"/>
          </a:xfrm>
          <a:prstGeom prst="roundRect">
            <a:avLst>
              <a:gd name="adj" fmla="val 1312"/>
            </a:avLst>
          </a:prstGeom>
          <a:ln>
            <a:solidFill>
              <a:schemeClr val="tx1"/>
            </a:solidFill>
          </a:ln>
        </p:spPr>
      </p:pic>
    </p:spTree>
    <p:extLst>
      <p:ext uri="{BB962C8B-B14F-4D97-AF65-F5344CB8AC3E}">
        <p14:creationId xmlns:p14="http://schemas.microsoft.com/office/powerpoint/2010/main" val="3435872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modulo SAVE</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5</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7505857" cy="4114406"/>
          </a:xfrm>
        </p:spPr>
        <p:txBody>
          <a:bodyPr>
            <a:normAutofit/>
          </a:bodyPr>
          <a:lstStyle/>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In particolare, il modulo applicativo SAVE (Supporto Alla Valutazione Economico finanziaria) della piattaforma PELL IP offre un servizio che consente la valutazione economico-finanziaria di nuove soluzioni illuminotecniche di riqualificazione rispetto alla situazione esistente. </a:t>
            </a:r>
          </a:p>
          <a:p>
            <a:pPr marL="457200">
              <a:lnSpc>
                <a:spcPct val="107000"/>
              </a:lnSpc>
              <a:spcAft>
                <a:spcPts val="800"/>
              </a:spcAft>
            </a:pPr>
            <a:r>
              <a:rPr lang="it-IT" u="none" strike="noStrike"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Viene introdotto il concetto completamente nuovo </a:t>
            </a:r>
            <a:r>
              <a:rPr lang="it-IT" u="none" strike="noStrike"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dei cluster all’interno delle Zone Omogenee: grazie ad esse ora è possibile suddividere l’impianto in zone identificabili da un insieme di caratteristiche</a:t>
            </a:r>
            <a:r>
              <a:rPr lang="it-IT" sz="1800" u="none" strike="noStrike"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rPr>
              <a:t>.</a:t>
            </a: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Immagine 1" descr="Immagine che contiene edificio, grattacielo, lampada, Lampada&#10;&#10;Descrizione generata automaticamente">
            <a:extLst>
              <a:ext uri="{FF2B5EF4-FFF2-40B4-BE49-F238E27FC236}">
                <a16:creationId xmlns:a16="http://schemas.microsoft.com/office/drawing/2014/main" id="{42B2262A-A476-92DE-41DA-B34E5BD612F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416461" y="1454261"/>
            <a:ext cx="3551850" cy="3551850"/>
          </a:xfrm>
          <a:prstGeom prst="roundRect">
            <a:avLst>
              <a:gd name="adj" fmla="val 2467"/>
            </a:avLst>
          </a:prstGeom>
          <a:solidFill>
            <a:srgbClr val="FFFFFF"/>
          </a:solidFill>
          <a:ln w="76200" cap="sq">
            <a:noFill/>
            <a:miter lim="800000"/>
          </a:ln>
          <a:effectLst>
            <a:reflection blurRad="12700" stA="33000" endPos="28000" dist="5000" dir="5400000" sy="-100000" algn="bl" rotWithShape="0"/>
          </a:effectLst>
        </p:spPr>
      </p:pic>
    </p:spTree>
    <p:extLst>
      <p:ext uri="{BB962C8B-B14F-4D97-AF65-F5344CB8AC3E}">
        <p14:creationId xmlns:p14="http://schemas.microsoft.com/office/powerpoint/2010/main" val="2925335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La Zona Omogenea</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6</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38501" y="1929344"/>
            <a:ext cx="5403882" cy="4114406"/>
          </a:xfrm>
        </p:spPr>
        <p:txBody>
          <a:bodyPr>
            <a:normAutofit/>
          </a:bodyPr>
          <a:lstStyle/>
          <a:p>
            <a:pPr marL="457200">
              <a:lnSpc>
                <a:spcPct val="107000"/>
              </a:lnSpc>
              <a:spcAft>
                <a:spcPts val="800"/>
              </a:spcAft>
            </a:pPr>
            <a:r>
              <a:rPr lang="it-IT" sz="1800" dirty="0"/>
              <a:t>Nella versione precedente del modulo SAVE, l’unica entità di modellazione dei «gruppi di lampioni» era la Zona Omogenea.</a:t>
            </a:r>
          </a:p>
          <a:p>
            <a:pPr marL="457200">
              <a:lnSpc>
                <a:spcPct val="107000"/>
              </a:lnSpc>
              <a:spcAft>
                <a:spcPts val="800"/>
              </a:spcAft>
            </a:pPr>
            <a:r>
              <a:rPr lang="it-IT" sz="1800" dirty="0"/>
              <a:t>La Zona Omogenea raggruppa i lampioni, di una certa area, con caratteristiche illuminotecniche, economico e di consumo comuni.</a:t>
            </a:r>
          </a:p>
          <a:p>
            <a:pPr marL="457200">
              <a:lnSpc>
                <a:spcPct val="107000"/>
              </a:lnSpc>
              <a:spcAft>
                <a:spcPts val="800"/>
              </a:spcAft>
            </a:pPr>
            <a:r>
              <a:rPr lang="it-IT" sz="1800" dirty="0"/>
              <a:t>Lo svantaggio di questa modellazione è che alcune strade o aree, discretamente grandi, vengono spezzettate continuamente tra le varie zone, operando una classificazione troppo dettagliata.</a:t>
            </a:r>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Segnaposto contenuto 4" descr="Immagine che contiene mappa, testo, atlante&#10;&#10;Descrizione generata automaticamente">
            <a:extLst>
              <a:ext uri="{FF2B5EF4-FFF2-40B4-BE49-F238E27FC236}">
                <a16:creationId xmlns:a16="http://schemas.microsoft.com/office/drawing/2014/main" id="{F947DED3-F2AD-A4EC-F46F-1DEAD0363B6F}"/>
              </a:ext>
            </a:extLst>
          </p:cNvPr>
          <p:cNvPicPr>
            <a:picLocks noChangeAspect="1"/>
          </p:cNvPicPr>
          <p:nvPr/>
        </p:nvPicPr>
        <p:blipFill rotWithShape="1">
          <a:blip r:embed="rId5">
            <a:extLst>
              <a:ext uri="{28A0092B-C50C-407E-A947-70E740481C1C}">
                <a14:useLocalDpi xmlns:a14="http://schemas.microsoft.com/office/drawing/2010/main" val="0"/>
              </a:ext>
            </a:extLst>
          </a:blip>
          <a:srcRect l="30340" r="25788"/>
          <a:stretch/>
        </p:blipFill>
        <p:spPr>
          <a:xfrm>
            <a:off x="6751666" y="567417"/>
            <a:ext cx="4960190" cy="5476333"/>
          </a:xfrm>
          <a:prstGeom prst="roundRect">
            <a:avLst>
              <a:gd name="adj" fmla="val 1711"/>
            </a:avLst>
          </a:prstGeom>
          <a:ln>
            <a:solidFill>
              <a:schemeClr val="tx1"/>
            </a:solidFill>
          </a:ln>
        </p:spPr>
      </p:pic>
    </p:spTree>
    <p:extLst>
      <p:ext uri="{BB962C8B-B14F-4D97-AF65-F5344CB8AC3E}">
        <p14:creationId xmlns:p14="http://schemas.microsoft.com/office/powerpoint/2010/main" val="1372872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Cluster Uniforme</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7</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38501" y="1929344"/>
            <a:ext cx="5403882" cy="4114406"/>
          </a:xfrm>
        </p:spPr>
        <p:txBody>
          <a:bodyPr>
            <a:normAutofit/>
          </a:bodyPr>
          <a:lstStyle/>
          <a:p>
            <a:pPr marL="457200">
              <a:lnSpc>
                <a:spcPct val="107000"/>
              </a:lnSpc>
              <a:spcAft>
                <a:spcPts val="800"/>
              </a:spcAft>
            </a:pPr>
            <a:r>
              <a:rPr lang="it-IT" sz="1800" dirty="0"/>
              <a:t>Nella nuova versione del modulo vi è una nuova entità aggiuntiva alla precedente Zona Omogenea: il Cluster Uniforme</a:t>
            </a:r>
          </a:p>
          <a:p>
            <a:pPr marL="457200">
              <a:lnSpc>
                <a:spcPct val="107000"/>
              </a:lnSpc>
              <a:spcAft>
                <a:spcPts val="800"/>
              </a:spcAft>
            </a:pPr>
            <a:r>
              <a:rPr lang="it-IT" sz="1800" dirty="0"/>
              <a:t>Questa nuova entità prende il posto della precedente Zona Omogenea, mettendo ora in comune solo le caratteristiche illuminotecniche.</a:t>
            </a:r>
          </a:p>
          <a:p>
            <a:pPr marL="457200">
              <a:lnSpc>
                <a:spcPct val="107000"/>
              </a:lnSpc>
              <a:spcAft>
                <a:spcPts val="800"/>
              </a:spcAft>
            </a:pPr>
            <a:r>
              <a:rPr lang="it-IT" sz="1800" dirty="0"/>
              <a:t>La Zona Omogenea ora raggruppa i Cluster Uniformi, che hanno in comune le caratteristiche economiche e di consumo elettrico.</a:t>
            </a:r>
          </a:p>
          <a:p>
            <a:pPr marL="457200">
              <a:lnSpc>
                <a:spcPct val="107000"/>
              </a:lnSpc>
              <a:spcAft>
                <a:spcPts val="800"/>
              </a:spcAft>
            </a:pPr>
            <a:endParaRPr lang="it-IT" sz="1800" dirty="0"/>
          </a:p>
        </p:txBody>
      </p:sp>
      <p:pic>
        <p:nvPicPr>
          <p:cNvPr id="5" name="Segnaposto contenuto 4">
            <a:extLst>
              <a:ext uri="{FF2B5EF4-FFF2-40B4-BE49-F238E27FC236}">
                <a16:creationId xmlns:a16="http://schemas.microsoft.com/office/drawing/2014/main" id="{F947DED3-F2AD-A4EC-F46F-1DEAD0363B6F}"/>
              </a:ext>
            </a:extLst>
          </p:cNvPr>
          <p:cNvPicPr>
            <a:picLocks noChangeAspect="1"/>
          </p:cNvPicPr>
          <p:nvPr/>
        </p:nvPicPr>
        <p:blipFill rotWithShape="1">
          <a:blip r:embed="rId5">
            <a:extLst>
              <a:ext uri="{28A0092B-C50C-407E-A947-70E740481C1C}">
                <a14:useLocalDpi xmlns:a14="http://schemas.microsoft.com/office/drawing/2010/main" val="0"/>
              </a:ext>
            </a:extLst>
          </a:blip>
          <a:srcRect l="283" r="283"/>
          <a:stretch/>
        </p:blipFill>
        <p:spPr>
          <a:xfrm>
            <a:off x="6751666" y="567417"/>
            <a:ext cx="4960190" cy="5476333"/>
          </a:xfrm>
          <a:prstGeom prst="roundRect">
            <a:avLst>
              <a:gd name="adj" fmla="val 1710"/>
            </a:avLst>
          </a:prstGeom>
          <a:ln>
            <a:solidFill>
              <a:schemeClr val="tx1"/>
            </a:solidFill>
          </a:ln>
        </p:spPr>
      </p:pic>
    </p:spTree>
    <p:extLst>
      <p:ext uri="{BB962C8B-B14F-4D97-AF65-F5344CB8AC3E}">
        <p14:creationId xmlns:p14="http://schemas.microsoft.com/office/powerpoint/2010/main" val="1447950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portale – Flussi di cassa</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8</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4878941" cy="4114406"/>
          </a:xfrm>
        </p:spPr>
        <p:txBody>
          <a:bodyPr>
            <a:normAutofit/>
          </a:bodyPr>
          <a:lstStyle/>
          <a:p>
            <a:pPr marL="457200">
              <a:lnSpc>
                <a:spcPct val="107000"/>
              </a:lnSpc>
              <a:spcAft>
                <a:spcPts val="800"/>
              </a:spcAft>
            </a:pPr>
            <a:r>
              <a:rPr lang="it-IT" sz="1800" dirty="0"/>
              <a:t>L’interfaccia del modulo </a:t>
            </a:r>
            <a:r>
              <a:rPr lang="it-IT" sz="1800"/>
              <a:t>SAVE per </a:t>
            </a:r>
            <a:r>
              <a:rPr lang="it-IT" sz="1800" dirty="0"/>
              <a:t>la visualizzazione </a:t>
            </a:r>
            <a:r>
              <a:rPr lang="it-IT" sz="1800"/>
              <a:t>dell’analisi effettuata</a:t>
            </a:r>
            <a:r>
              <a:rPr lang="it-IT" sz="1800" dirty="0"/>
              <a:t> è divisa in </a:t>
            </a:r>
            <a:r>
              <a:rPr lang="it-IT" sz="1800"/>
              <a:t>varie </a:t>
            </a:r>
            <a:r>
              <a:rPr lang="it-IT" sz="1800" dirty="0"/>
              <a:t>sezioni.</a:t>
            </a:r>
          </a:p>
          <a:p>
            <a:pPr marL="457200">
              <a:lnSpc>
                <a:spcPct val="107000"/>
              </a:lnSpc>
              <a:spcAft>
                <a:spcPts val="800"/>
              </a:spcAft>
            </a:pPr>
            <a:r>
              <a:rPr lang="it-IT" sz="1800" dirty="0"/>
              <a:t>La </a:t>
            </a:r>
            <a:r>
              <a:rPr lang="it-IT" sz="1800"/>
              <a:t>prima sezione </a:t>
            </a:r>
            <a:r>
              <a:rPr lang="it-IT" sz="1800" dirty="0"/>
              <a:t>presenta i calcoli relativi ai flussi </a:t>
            </a:r>
            <a:r>
              <a:rPr lang="it-IT" sz="1800"/>
              <a:t>di cassa </a:t>
            </a:r>
            <a:r>
              <a:rPr lang="it-IT" sz="1800" dirty="0"/>
              <a:t>per </a:t>
            </a:r>
            <a:r>
              <a:rPr lang="it-IT" sz="1800"/>
              <a:t>ogni coppia</a:t>
            </a:r>
            <a:r>
              <a:rPr lang="it-IT" sz="1800" dirty="0"/>
              <a:t> di </a:t>
            </a:r>
            <a:r>
              <a:rPr lang="it-IT" sz="1800"/>
              <a:t>zone omogenee ASIS e TOBE</a:t>
            </a:r>
            <a:r>
              <a:rPr lang="it-IT" sz="1800" dirty="0"/>
              <a:t>, che compongono </a:t>
            </a:r>
            <a:r>
              <a:rPr lang="it-IT" sz="1800"/>
              <a:t>l’impianto analizzato.</a:t>
            </a:r>
          </a:p>
          <a:p>
            <a:pPr marL="457200">
              <a:lnSpc>
                <a:spcPct val="107000"/>
              </a:lnSpc>
              <a:spcAft>
                <a:spcPts val="800"/>
              </a:spcAft>
            </a:pPr>
            <a:r>
              <a:rPr lang="it-IT" sz="1800"/>
              <a:t>Viene </a:t>
            </a:r>
            <a:r>
              <a:rPr lang="it-IT" sz="1800" dirty="0"/>
              <a:t>inoltre visualizzato il </a:t>
            </a:r>
            <a:r>
              <a:rPr lang="it-IT" sz="1800"/>
              <a:t>calcolo aggregato</a:t>
            </a:r>
            <a:r>
              <a:rPr lang="it-IT" sz="1800" dirty="0"/>
              <a:t> </a:t>
            </a:r>
            <a:r>
              <a:rPr lang="it-IT" sz="1800"/>
              <a:t>per </a:t>
            </a:r>
            <a:r>
              <a:rPr lang="it-IT" sz="1800" dirty="0"/>
              <a:t>l’intero impianto</a:t>
            </a:r>
            <a:r>
              <a:rPr lang="it-IT" sz="1800"/>
              <a:t>.</a:t>
            </a:r>
            <a:endParaRPr lang="it-IT" sz="1800" dirty="0"/>
          </a:p>
          <a:p>
            <a:pPr marL="457200">
              <a:lnSpc>
                <a:spcPct val="107000"/>
              </a:lnSpc>
              <a:spcAft>
                <a:spcPts val="800"/>
              </a:spcAft>
            </a:pPr>
            <a:endParaRPr lang="it-IT" sz="1800" dirty="0"/>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Immagine 6" descr="Immagine che contiene testo, schermata, software, numero&#10;&#10;Descrizione generata automaticamente">
            <a:extLst>
              <a:ext uri="{FF2B5EF4-FFF2-40B4-BE49-F238E27FC236}">
                <a16:creationId xmlns:a16="http://schemas.microsoft.com/office/drawing/2014/main" id="{FD46C44B-56E7-B4C9-3832-E90C43F89E0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b="41215"/>
          <a:stretch/>
        </p:blipFill>
        <p:spPr bwMode="auto">
          <a:xfrm>
            <a:off x="6167526" y="1737360"/>
            <a:ext cx="5817378" cy="4471592"/>
          </a:xfrm>
          <a:prstGeom prst="roundRect">
            <a:avLst>
              <a:gd name="adj" fmla="val 1427"/>
            </a:avLst>
          </a:prstGeom>
          <a:noFill/>
          <a:ln>
            <a:solidFill>
              <a:schemeClr val="tx1"/>
            </a:solidFill>
          </a:ln>
        </p:spPr>
      </p:pic>
    </p:spTree>
    <p:extLst>
      <p:ext uri="{BB962C8B-B14F-4D97-AF65-F5344CB8AC3E}">
        <p14:creationId xmlns:p14="http://schemas.microsoft.com/office/powerpoint/2010/main" val="1991033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CE09A200-4838-4284-BD1E-19701CABB5FE}"/>
              </a:ext>
            </a:extLst>
          </p:cNvPr>
          <p:cNvSpPr>
            <a:spLocks noGrp="1"/>
          </p:cNvSpPr>
          <p:nvPr>
            <p:ph type="title"/>
          </p:nvPr>
        </p:nvSpPr>
        <p:spPr>
          <a:xfrm>
            <a:off x="1097280" y="286603"/>
            <a:ext cx="10058400" cy="1450757"/>
          </a:xfrm>
        </p:spPr>
        <p:txBody>
          <a:bodyPr rtlCol="0">
            <a:normAutofit/>
          </a:bodyPr>
          <a:lstStyle/>
          <a:p>
            <a:pPr rtl="0"/>
            <a:r>
              <a:rPr lang="it-IT" dirty="0"/>
              <a:t>Il portale – VAN e TIR</a:t>
            </a:r>
          </a:p>
        </p:txBody>
      </p:sp>
      <p:pic>
        <p:nvPicPr>
          <p:cNvPr id="4" name="Elemento grafico 3">
            <a:extLst>
              <a:ext uri="{FF2B5EF4-FFF2-40B4-BE49-F238E27FC236}">
                <a16:creationId xmlns:a16="http://schemas.microsoft.com/office/drawing/2014/main" id="{ED0A95A1-BC85-4809-B935-6A9B3C054422}"/>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7095" y="6043750"/>
            <a:ext cx="1770209" cy="700341"/>
          </a:xfrm>
          <a:prstGeom prst="rect">
            <a:avLst/>
          </a:prstGeom>
        </p:spPr>
      </p:pic>
      <p:sp>
        <p:nvSpPr>
          <p:cNvPr id="10" name="Connettore 9">
            <a:extLst>
              <a:ext uri="{FF2B5EF4-FFF2-40B4-BE49-F238E27FC236}">
                <a16:creationId xmlns:a16="http://schemas.microsoft.com/office/drawing/2014/main" id="{7DA3C5E2-1B7C-406E-9A80-B7F344044586}"/>
              </a:ext>
            </a:extLst>
          </p:cNvPr>
          <p:cNvSpPr/>
          <p:nvPr/>
        </p:nvSpPr>
        <p:spPr>
          <a:xfrm>
            <a:off x="11455401" y="6273800"/>
            <a:ext cx="512910" cy="47029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fld id="{3A98EE3D-8CD1-4C3F-BD1C-C98C9596463C}" type="slidenum">
              <a:rPr lang="it-IT" sz="1200" b="1"/>
              <a:pPr algn="ctr"/>
              <a:t>9</a:t>
            </a:fld>
            <a:endParaRPr lang="it-IT" b="1" dirty="0"/>
          </a:p>
        </p:txBody>
      </p:sp>
      <p:sp>
        <p:nvSpPr>
          <p:cNvPr id="3" name="Segnaposto contenuto 2">
            <a:extLst>
              <a:ext uri="{FF2B5EF4-FFF2-40B4-BE49-F238E27FC236}">
                <a16:creationId xmlns:a16="http://schemas.microsoft.com/office/drawing/2014/main" id="{6D7CDB3C-6D9E-E037-D3E4-1736AE201560}"/>
              </a:ext>
            </a:extLst>
          </p:cNvPr>
          <p:cNvSpPr>
            <a:spLocks noGrp="1"/>
          </p:cNvSpPr>
          <p:nvPr>
            <p:ph idx="1"/>
          </p:nvPr>
        </p:nvSpPr>
        <p:spPr>
          <a:xfrm>
            <a:off x="758379" y="1929343"/>
            <a:ext cx="4607251" cy="4114406"/>
          </a:xfrm>
        </p:spPr>
        <p:txBody>
          <a:bodyPr>
            <a:normAutofit/>
          </a:bodyPr>
          <a:lstStyle/>
          <a:p>
            <a:pPr marL="457200">
              <a:lnSpc>
                <a:spcPct val="107000"/>
              </a:lnSpc>
              <a:spcAft>
                <a:spcPts val="800"/>
              </a:spcAft>
            </a:pPr>
            <a:r>
              <a:rPr lang="it-IT" sz="1800" dirty="0"/>
              <a:t>Nella </a:t>
            </a:r>
            <a:r>
              <a:rPr lang="it-IT" sz="1800"/>
              <a:t>seconda </a:t>
            </a:r>
            <a:r>
              <a:rPr lang="it-IT" sz="1800" dirty="0"/>
              <a:t>sezione vengono mostrati </a:t>
            </a:r>
            <a:r>
              <a:rPr lang="it-IT" sz="1800"/>
              <a:t>i </a:t>
            </a:r>
            <a:r>
              <a:rPr lang="it-IT" sz="1800" dirty="0"/>
              <a:t>risultati dei </a:t>
            </a:r>
            <a:r>
              <a:rPr lang="it-IT" sz="1800"/>
              <a:t>calcoli riguardanti </a:t>
            </a:r>
            <a:r>
              <a:rPr lang="it-IT" sz="1800" dirty="0"/>
              <a:t>VAN e TIR.</a:t>
            </a:r>
          </a:p>
          <a:p>
            <a:pPr marL="457200">
              <a:lnSpc>
                <a:spcPct val="107000"/>
              </a:lnSpc>
              <a:spcAft>
                <a:spcPts val="800"/>
              </a:spcAft>
            </a:pPr>
            <a:r>
              <a:rPr lang="it-IT" sz="1800" dirty="0"/>
              <a:t>All’utente viene offerta la possibilità di variare </a:t>
            </a:r>
            <a:r>
              <a:rPr lang="it-IT" sz="1800"/>
              <a:t>alcuni parametri e </a:t>
            </a:r>
            <a:r>
              <a:rPr lang="it-IT" sz="1800" dirty="0"/>
              <a:t>effettuare nuovamente il calcolo.</a:t>
            </a:r>
          </a:p>
          <a:p>
            <a:pPr marL="457200">
              <a:lnSpc>
                <a:spcPct val="107000"/>
              </a:lnSpc>
              <a:spcAft>
                <a:spcPts val="800"/>
              </a:spcAft>
            </a:pPr>
            <a:endParaRPr lang="it-IT" sz="1800" dirty="0"/>
          </a:p>
          <a:p>
            <a:pPr marL="457200">
              <a:lnSpc>
                <a:spcPct val="107000"/>
              </a:lnSpc>
              <a:spcAft>
                <a:spcPts val="800"/>
              </a:spcAft>
            </a:pPr>
            <a:endParaRPr lang="it-IT" sz="1800" kern="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Immagine 4" descr="Immagine che contiene testo, software, Pagina Web, schermata&#10;&#10;Descrizione generata automaticamente">
            <a:extLst>
              <a:ext uri="{FF2B5EF4-FFF2-40B4-BE49-F238E27FC236}">
                <a16:creationId xmlns:a16="http://schemas.microsoft.com/office/drawing/2014/main" id="{03F34343-0B1D-4785-50E1-67AF9B6F062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591726" y="1929343"/>
            <a:ext cx="6120130" cy="2400300"/>
          </a:xfrm>
          <a:prstGeom prst="roundRect">
            <a:avLst>
              <a:gd name="adj" fmla="val 3010"/>
            </a:avLst>
          </a:prstGeom>
          <a:noFill/>
          <a:ln>
            <a:solidFill>
              <a:schemeClr val="tx1"/>
            </a:solidFill>
          </a:ln>
        </p:spPr>
      </p:pic>
    </p:spTree>
    <p:extLst>
      <p:ext uri="{BB962C8B-B14F-4D97-AF65-F5344CB8AC3E}">
        <p14:creationId xmlns:p14="http://schemas.microsoft.com/office/powerpoint/2010/main" val="1638525486"/>
      </p:ext>
    </p:extLst>
  </p:cSld>
  <p:clrMapOvr>
    <a:masterClrMapping/>
  </p:clrMapOvr>
</p:sld>
</file>

<file path=ppt/theme/theme1.xml><?xml version="1.0" encoding="utf-8"?>
<a:theme xmlns:a="http://schemas.openxmlformats.org/drawingml/2006/main" name="RetrospectVTI">
  <a:themeElements>
    <a:clrScheme name="Personalizzato 5">
      <a:dk1>
        <a:sysClr val="windowText" lastClr="000000"/>
      </a:dk1>
      <a:lt1>
        <a:sysClr val="window" lastClr="FFFFFF"/>
      </a:lt1>
      <a:dk2>
        <a:srgbClr val="344068"/>
      </a:dk2>
      <a:lt2>
        <a:srgbClr val="D9E0E6"/>
      </a:lt2>
      <a:accent1>
        <a:srgbClr val="14496F"/>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2167526_TF33476885.potx" id="{67A3B757-088A-4997-AD47-EBBB609AAF73}" vid="{61F4B085-7BC3-43AB-AFF0-C8B68BB76BF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7E0A2CB4-6869-426F-8BC4-A32C90CBE263}">
  <ds:schemaRefs>
    <ds:schemaRef ds:uri="http://schemas.microsoft.com/sharepoint/v3/contenttype/forms"/>
  </ds:schemaRefs>
</ds:datastoreItem>
</file>

<file path=customXml/itemProps2.xml><?xml version="1.0" encoding="utf-8"?>
<ds:datastoreItem xmlns:ds="http://schemas.openxmlformats.org/officeDocument/2006/customXml" ds:itemID="{A941CA7C-A0BF-44EF-B2E5-7539C3B9B0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4E879E6-8FFE-4154-8F2A-F7518B89B376}">
  <ds:schemaRefs>
    <ds:schemaRef ds:uri="http://purl.org/dc/elements/1.1/"/>
    <ds:schemaRef ds:uri="http://purl.org/dc/dcmitype/"/>
    <ds:schemaRef ds:uri="71af3243-3dd4-4a8d-8c0d-dd76da1f02a5"/>
    <ds:schemaRef ds:uri="http://schemas.microsoft.com/office/infopath/2007/PartnerControls"/>
    <ds:schemaRef ds:uri="http://schemas.openxmlformats.org/package/2006/metadata/core-properties"/>
    <ds:schemaRef ds:uri="http://schemas.microsoft.com/office/2006/documentManagement/types"/>
    <ds:schemaRef ds:uri="16c05727-aa75-4e4a-9b5f-8a80a1165891"/>
    <ds:schemaRef ds:uri="http://schemas.microsoft.com/office/2006/metadata/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0</TotalTime>
  <Words>1900</Words>
  <Application>Microsoft Office PowerPoint</Application>
  <PresentationFormat>Widescreen</PresentationFormat>
  <Paragraphs>177</Paragraphs>
  <Slides>23</Slides>
  <Notes>23</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23</vt:i4>
      </vt:variant>
    </vt:vector>
  </HeadingPairs>
  <TitlesOfParts>
    <vt:vector size="28" baseType="lpstr">
      <vt:lpstr>Calibri</vt:lpstr>
      <vt:lpstr>Calibri Light</vt:lpstr>
      <vt:lpstr>Symbol</vt:lpstr>
      <vt:lpstr>Wingdings</vt:lpstr>
      <vt:lpstr>RetrospectVTI</vt:lpstr>
      <vt:lpstr>Estensione del modulo della piattaforma ENEA PELL per la valutazione economico-finanziaria degli impianti di illuminazione pubblica </vt:lpstr>
      <vt:lpstr>Indice</vt:lpstr>
      <vt:lpstr>La piattaforma ENEA - PELL</vt:lpstr>
      <vt:lpstr>La piattaforma ENEA - PELL</vt:lpstr>
      <vt:lpstr>Il modulo SAVE</vt:lpstr>
      <vt:lpstr>La Zona Omogenea</vt:lpstr>
      <vt:lpstr>Il Cluster Uniforme</vt:lpstr>
      <vt:lpstr>Il portale – Flussi di cassa</vt:lpstr>
      <vt:lpstr>Il portale – VAN e TIR</vt:lpstr>
      <vt:lpstr>Il portale - Payback</vt:lpstr>
      <vt:lpstr>Il portale – Altre modalità</vt:lpstr>
      <vt:lpstr>Toolchain e tecnologie utilizzate</vt:lpstr>
      <vt:lpstr>Analisi dei requisiti</vt:lpstr>
      <vt:lpstr>Sviluppo</vt:lpstr>
      <vt:lpstr>Elenco dei requisiti implementati</vt:lpstr>
      <vt:lpstr>Elenco dei requisiti implementati</vt:lpstr>
      <vt:lpstr>Elenco dei requisiti implementati</vt:lpstr>
      <vt:lpstr>Elenco dei requisiti implementati</vt:lpstr>
      <vt:lpstr>Esempio: sviluppo requisito calcolo flussi di cassa per zona omogenea (R.6)</vt:lpstr>
      <vt:lpstr>Esempio: sviluppo requisito calcolo flussi di cassa per zona omogenea (R.6)</vt:lpstr>
      <vt:lpstr>Validazione e testing</vt:lpstr>
      <vt:lpstr>Conclusione</vt:lpstr>
      <vt:lpstr>Un grazie alla prof.ssa Patrizia Scandurra e ai correlatori Fabio Moretti e Edoardo Scazzocchio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2020-05-12T12:18:51Z</dcterms:created>
  <dcterms:modified xsi:type="dcterms:W3CDTF">2023-12-16T16:36:41Z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